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82" r:id="rId1"/>
  </p:sldMasterIdLst>
  <p:notesMasterIdLst>
    <p:notesMasterId r:id="rId29"/>
  </p:notesMasterIdLst>
  <p:sldIdLst>
    <p:sldId id="256" r:id="rId2"/>
    <p:sldId id="288" r:id="rId3"/>
    <p:sldId id="257" r:id="rId4"/>
    <p:sldId id="258" r:id="rId5"/>
    <p:sldId id="260" r:id="rId6"/>
    <p:sldId id="262" r:id="rId7"/>
    <p:sldId id="263" r:id="rId8"/>
    <p:sldId id="265" r:id="rId9"/>
    <p:sldId id="266" r:id="rId10"/>
    <p:sldId id="273" r:id="rId11"/>
    <p:sldId id="267" r:id="rId12"/>
    <p:sldId id="268" r:id="rId13"/>
    <p:sldId id="284" r:id="rId14"/>
    <p:sldId id="269" r:id="rId15"/>
    <p:sldId id="280" r:id="rId16"/>
    <p:sldId id="287" r:id="rId17"/>
    <p:sldId id="270" r:id="rId18"/>
    <p:sldId id="286" r:id="rId19"/>
    <p:sldId id="271" r:id="rId20"/>
    <p:sldId id="285" r:id="rId21"/>
    <p:sldId id="272" r:id="rId22"/>
    <p:sldId id="274" r:id="rId23"/>
    <p:sldId id="275" r:id="rId24"/>
    <p:sldId id="276" r:id="rId25"/>
    <p:sldId id="279" r:id="rId26"/>
    <p:sldId id="283" r:id="rId27"/>
    <p:sldId id="282"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94660"/>
  </p:normalViewPr>
  <p:slideViewPr>
    <p:cSldViewPr snapToGrid="0">
      <p:cViewPr>
        <p:scale>
          <a:sx n="81" d="100"/>
          <a:sy n="81" d="100"/>
        </p:scale>
        <p:origin x="-84" y="18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1F0F84-205E-48A5-B560-8B5DA2A85534}" type="datetimeFigureOut">
              <a:rPr lang="en-US"/>
              <a:t>7/13/2017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2DC524-ECBD-4CE7-A357-7498A16074F7}" type="slidenum">
              <a:rPr lang="en-US"/>
              <a:t>‹#›</a:t>
            </a:fld>
            <a:endParaRPr lang="en-US"/>
          </a:p>
        </p:txBody>
      </p:sp>
    </p:spTree>
    <p:extLst>
      <p:ext uri="{BB962C8B-B14F-4D97-AF65-F5344CB8AC3E}">
        <p14:creationId xmlns:p14="http://schemas.microsoft.com/office/powerpoint/2010/main" val="4092852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2DC524-ECBD-4CE7-A357-7498A16074F7}" type="slidenum">
              <a:rPr lang="en-US"/>
              <a:t>1</a:t>
            </a:fld>
            <a:endParaRPr lang="en-US"/>
          </a:p>
        </p:txBody>
      </p:sp>
    </p:spTree>
    <p:extLst>
      <p:ext uri="{BB962C8B-B14F-4D97-AF65-F5344CB8AC3E}">
        <p14:creationId xmlns:p14="http://schemas.microsoft.com/office/powerpoint/2010/main" val="4286762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2DC524-ECBD-4CE7-A357-7498A16074F7}" type="slidenum">
              <a:rPr lang="en-US"/>
              <a:t>11</a:t>
            </a:fld>
            <a:endParaRPr lang="en-US"/>
          </a:p>
        </p:txBody>
      </p:sp>
    </p:spTree>
    <p:extLst>
      <p:ext uri="{BB962C8B-B14F-4D97-AF65-F5344CB8AC3E}">
        <p14:creationId xmlns:p14="http://schemas.microsoft.com/office/powerpoint/2010/main" val="31480235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2DC524-ECBD-4CE7-A357-7498A16074F7}" type="slidenum">
              <a:rPr lang="en-US"/>
              <a:t>12</a:t>
            </a:fld>
            <a:endParaRPr lang="en-US"/>
          </a:p>
        </p:txBody>
      </p:sp>
    </p:spTree>
    <p:extLst>
      <p:ext uri="{BB962C8B-B14F-4D97-AF65-F5344CB8AC3E}">
        <p14:creationId xmlns:p14="http://schemas.microsoft.com/office/powerpoint/2010/main" val="3629856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2DC524-ECBD-4CE7-A357-7498A16074F7}" type="slidenum">
              <a:rPr lang="en-US"/>
              <a:t>14</a:t>
            </a:fld>
            <a:endParaRPr lang="en-US"/>
          </a:p>
        </p:txBody>
      </p:sp>
    </p:spTree>
    <p:extLst>
      <p:ext uri="{BB962C8B-B14F-4D97-AF65-F5344CB8AC3E}">
        <p14:creationId xmlns:p14="http://schemas.microsoft.com/office/powerpoint/2010/main" val="1254941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2DC524-ECBD-4CE7-A357-7498A16074F7}" type="slidenum">
              <a:rPr lang="en-US"/>
              <a:t>15</a:t>
            </a:fld>
            <a:endParaRPr lang="en-US"/>
          </a:p>
        </p:txBody>
      </p:sp>
    </p:spTree>
    <p:extLst>
      <p:ext uri="{BB962C8B-B14F-4D97-AF65-F5344CB8AC3E}">
        <p14:creationId xmlns:p14="http://schemas.microsoft.com/office/powerpoint/2010/main" val="3367411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2DC524-ECBD-4CE7-A357-7498A16074F7}" type="slidenum">
              <a:rPr lang="en-US"/>
              <a:t>17</a:t>
            </a:fld>
            <a:endParaRPr lang="en-US"/>
          </a:p>
        </p:txBody>
      </p:sp>
    </p:spTree>
    <p:extLst>
      <p:ext uri="{BB962C8B-B14F-4D97-AF65-F5344CB8AC3E}">
        <p14:creationId xmlns:p14="http://schemas.microsoft.com/office/powerpoint/2010/main" val="2525137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2DC524-ECBD-4CE7-A357-7498A16074F7}" type="slidenum">
              <a:rPr lang="en-US"/>
              <a:t>19</a:t>
            </a:fld>
            <a:endParaRPr lang="en-US"/>
          </a:p>
        </p:txBody>
      </p:sp>
    </p:spTree>
    <p:extLst>
      <p:ext uri="{BB962C8B-B14F-4D97-AF65-F5344CB8AC3E}">
        <p14:creationId xmlns:p14="http://schemas.microsoft.com/office/powerpoint/2010/main" val="27016720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2DC524-ECBD-4CE7-A357-7498A16074F7}" type="slidenum">
              <a:rPr lang="en-US"/>
              <a:t>21</a:t>
            </a:fld>
            <a:endParaRPr lang="en-US"/>
          </a:p>
        </p:txBody>
      </p:sp>
    </p:spTree>
    <p:extLst>
      <p:ext uri="{BB962C8B-B14F-4D97-AF65-F5344CB8AC3E}">
        <p14:creationId xmlns:p14="http://schemas.microsoft.com/office/powerpoint/2010/main" val="1590442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2DC524-ECBD-4CE7-A357-7498A16074F7}" type="slidenum">
              <a:rPr lang="en-US"/>
              <a:t>22</a:t>
            </a:fld>
            <a:endParaRPr lang="en-US"/>
          </a:p>
        </p:txBody>
      </p:sp>
    </p:spTree>
    <p:extLst>
      <p:ext uri="{BB962C8B-B14F-4D97-AF65-F5344CB8AC3E}">
        <p14:creationId xmlns:p14="http://schemas.microsoft.com/office/powerpoint/2010/main" val="2133160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2DC524-ECBD-4CE7-A357-7498A16074F7}" type="slidenum">
              <a:rPr lang="en-US"/>
              <a:t>23</a:t>
            </a:fld>
            <a:endParaRPr lang="en-US"/>
          </a:p>
        </p:txBody>
      </p:sp>
    </p:spTree>
    <p:extLst>
      <p:ext uri="{BB962C8B-B14F-4D97-AF65-F5344CB8AC3E}">
        <p14:creationId xmlns:p14="http://schemas.microsoft.com/office/powerpoint/2010/main" val="3367995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2DC524-ECBD-4CE7-A357-7498A16074F7}" type="slidenum">
              <a:rPr lang="en-US"/>
              <a:t>24</a:t>
            </a:fld>
            <a:endParaRPr lang="en-US"/>
          </a:p>
        </p:txBody>
      </p:sp>
    </p:spTree>
    <p:extLst>
      <p:ext uri="{BB962C8B-B14F-4D97-AF65-F5344CB8AC3E}">
        <p14:creationId xmlns:p14="http://schemas.microsoft.com/office/powerpoint/2010/main" val="2880972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2DC524-ECBD-4CE7-A357-7498A16074F7}" type="slidenum">
              <a:rPr lang="en-US"/>
              <a:t>3</a:t>
            </a:fld>
            <a:endParaRPr lang="en-US"/>
          </a:p>
        </p:txBody>
      </p:sp>
    </p:spTree>
    <p:extLst>
      <p:ext uri="{BB962C8B-B14F-4D97-AF65-F5344CB8AC3E}">
        <p14:creationId xmlns:p14="http://schemas.microsoft.com/office/powerpoint/2010/main" val="2044747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2DC524-ECBD-4CE7-A357-7498A16074F7}" type="slidenum">
              <a:rPr lang="en-US"/>
              <a:t>25</a:t>
            </a:fld>
            <a:endParaRPr lang="en-US"/>
          </a:p>
        </p:txBody>
      </p:sp>
    </p:spTree>
    <p:extLst>
      <p:ext uri="{BB962C8B-B14F-4D97-AF65-F5344CB8AC3E}">
        <p14:creationId xmlns:p14="http://schemas.microsoft.com/office/powerpoint/2010/main" val="2969266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2DC524-ECBD-4CE7-A357-7498A16074F7}" type="slidenum">
              <a:rPr lang="en-US"/>
              <a:t>4</a:t>
            </a:fld>
            <a:endParaRPr lang="en-US"/>
          </a:p>
        </p:txBody>
      </p:sp>
    </p:spTree>
    <p:extLst>
      <p:ext uri="{BB962C8B-B14F-4D97-AF65-F5344CB8AC3E}">
        <p14:creationId xmlns:p14="http://schemas.microsoft.com/office/powerpoint/2010/main" val="409565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2DC524-ECBD-4CE7-A357-7498A16074F7}" type="slidenum">
              <a:rPr lang="en-US"/>
              <a:t>5</a:t>
            </a:fld>
            <a:endParaRPr lang="en-US"/>
          </a:p>
        </p:txBody>
      </p:sp>
    </p:spTree>
    <p:extLst>
      <p:ext uri="{BB962C8B-B14F-4D97-AF65-F5344CB8AC3E}">
        <p14:creationId xmlns:p14="http://schemas.microsoft.com/office/powerpoint/2010/main" val="1910844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2DC524-ECBD-4CE7-A357-7498A16074F7}" type="slidenum">
              <a:rPr lang="en-US"/>
              <a:t>6</a:t>
            </a:fld>
            <a:endParaRPr lang="en-US"/>
          </a:p>
        </p:txBody>
      </p:sp>
    </p:spTree>
    <p:extLst>
      <p:ext uri="{BB962C8B-B14F-4D97-AF65-F5344CB8AC3E}">
        <p14:creationId xmlns:p14="http://schemas.microsoft.com/office/powerpoint/2010/main" val="2621841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2DC524-ECBD-4CE7-A357-7498A16074F7}" type="slidenum">
              <a:rPr lang="en-US"/>
              <a:t>7</a:t>
            </a:fld>
            <a:endParaRPr lang="en-US"/>
          </a:p>
        </p:txBody>
      </p:sp>
    </p:spTree>
    <p:extLst>
      <p:ext uri="{BB962C8B-B14F-4D97-AF65-F5344CB8AC3E}">
        <p14:creationId xmlns:p14="http://schemas.microsoft.com/office/powerpoint/2010/main" val="2413266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2DC524-ECBD-4CE7-A357-7498A16074F7}" type="slidenum">
              <a:rPr lang="en-US"/>
              <a:t>8</a:t>
            </a:fld>
            <a:endParaRPr lang="en-US"/>
          </a:p>
        </p:txBody>
      </p:sp>
    </p:spTree>
    <p:extLst>
      <p:ext uri="{BB962C8B-B14F-4D97-AF65-F5344CB8AC3E}">
        <p14:creationId xmlns:p14="http://schemas.microsoft.com/office/powerpoint/2010/main" val="4204260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2DC524-ECBD-4CE7-A357-7498A16074F7}" type="slidenum">
              <a:rPr lang="en-US"/>
              <a:t>9</a:t>
            </a:fld>
            <a:endParaRPr lang="en-US"/>
          </a:p>
        </p:txBody>
      </p:sp>
    </p:spTree>
    <p:extLst>
      <p:ext uri="{BB962C8B-B14F-4D97-AF65-F5344CB8AC3E}">
        <p14:creationId xmlns:p14="http://schemas.microsoft.com/office/powerpoint/2010/main" val="39247864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2DC524-ECBD-4CE7-A357-7498A16074F7}" type="slidenum">
              <a:rPr lang="en-US"/>
              <a:t>10</a:t>
            </a:fld>
            <a:endParaRPr lang="en-US"/>
          </a:p>
        </p:txBody>
      </p:sp>
    </p:spTree>
    <p:extLst>
      <p:ext uri="{BB962C8B-B14F-4D97-AF65-F5344CB8AC3E}">
        <p14:creationId xmlns:p14="http://schemas.microsoft.com/office/powerpoint/2010/main" val="3459974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dirty="0"/>
              <a:t>Click to edit Master title style</a:t>
            </a:r>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83284890-85D2-4D7B-8EF5-15A9C1DB8F42}" type="datetimeFigureOut">
              <a:rPr lang="en-US" dirty="0"/>
              <a:t>7/13/2017</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399052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dirty="0"/>
              <a:t>Click to edit Master title style</a:t>
            </a:r>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Date Placeholder 4"/>
          <p:cNvSpPr>
            <a:spLocks noGrp="1"/>
          </p:cNvSpPr>
          <p:nvPr>
            <p:ph type="dt" sz="half" idx="10"/>
          </p:nvPr>
        </p:nvSpPr>
        <p:spPr/>
        <p:txBody>
          <a:bodyPr/>
          <a:lstStyle/>
          <a:p>
            <a:fld id="{8664C608-40B1-4030-A28D-5B74BC98ADCE}" type="datetimeFigureOut">
              <a:rPr lang="en-US" dirty="0"/>
              <a:t>7/13/2017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168670671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dirty="0"/>
              <a:t>Click to edit Master title style</a:t>
            </a:r>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8664C608-40B1-4030-A28D-5B74BC98ADCE}" type="datetimeFigureOut">
              <a:rPr lang="en-US" dirty="0"/>
              <a:t>7/13/2017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259295735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8664C608-40B1-4030-A28D-5B74BC98ADCE}" type="datetimeFigureOut">
              <a:rPr lang="en-US" dirty="0"/>
              <a:t>7/13/2017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66986356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dirty="0"/>
              <a:t>Click to edit Master title style</a:t>
            </a:r>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8664C608-40B1-4030-A28D-5B74BC98ADCE}" type="datetimeFigureOut">
              <a:rPr lang="en-US" dirty="0"/>
              <a:t>7/13/2017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194061109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dirty="0"/>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8664C608-40B1-4030-A28D-5B74BC98ADCE}" type="datetimeFigureOut">
              <a:rPr lang="en-US" dirty="0"/>
              <a:t>7/13/2017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224355880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dirty="0"/>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8664C608-40B1-4030-A28D-5B74BC98ADCE}" type="datetimeFigureOut">
              <a:rPr lang="en-US" dirty="0"/>
              <a:t>7/13/2017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279949126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7157CC2-0FC8-4686-B024-99790E0F5162}" type="datetimeFigureOut">
              <a:rPr lang="en-US" dirty="0"/>
              <a:t>7/13/2017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8391494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F6764DA5-CD3D-4590-A511-FCD3BC7A793E}" type="datetimeFigureOut">
              <a:rPr lang="en-US" dirty="0"/>
              <a:t>7/13/2017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20013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2F5661D-6934-4B32-B92C-470368BF1EC6}" type="datetimeFigureOut">
              <a:rPr lang="en-US" dirty="0"/>
              <a:t>7/13/2017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129216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dirty="0"/>
              <a:t>Click to edit Master title style</a:t>
            </a:r>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C6F822A4-8DA6-4447-9B1F-C5DB58435268}" type="datetimeFigureOut">
              <a:rPr lang="en-US" dirty="0"/>
              <a:t>7/13/2017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1383909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dirty="0"/>
              <a:t>Click to edit Master title style</a:t>
            </a:r>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E548D31E-DCDA-41A7-9C67-C4B11B94D21D}" type="datetimeFigureOut">
              <a:rPr lang="en-US" dirty="0"/>
              <a:t>7/13/2017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361842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B3762C0-B258-48F1-ADE6-176B4174CCDD}" type="datetimeFigureOut">
              <a:rPr lang="en-US" dirty="0"/>
              <a:t>7/13/2017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8589482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677919A6-33EB-49BD-A62F-1FA56B9F9712}" type="datetimeFigureOut">
              <a:rPr lang="en-US" dirty="0"/>
              <a:t>7/13/2017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591242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t>7/13/2017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358700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dirty="0"/>
              <a:t>Click to edit Master title style</a:t>
            </a:r>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Date Placeholder 4"/>
          <p:cNvSpPr>
            <a:spLocks noGrp="1"/>
          </p:cNvSpPr>
          <p:nvPr>
            <p:ph type="dt" sz="half" idx="10"/>
          </p:nvPr>
        </p:nvSpPr>
        <p:spPr/>
        <p:txBody>
          <a:bodyPr/>
          <a:lstStyle/>
          <a:p>
            <a:fld id="{DA16AA21-1863-4931-97CB-99D0A168701B}" type="datetimeFigureOut">
              <a:rPr lang="en-US" dirty="0"/>
              <a:t>7/13/2017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041527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dirty="0"/>
              <a:t>Click to edit Master title style</a:t>
            </a:r>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Date Placeholder 4"/>
          <p:cNvSpPr>
            <a:spLocks noGrp="1"/>
          </p:cNvSpPr>
          <p:nvPr>
            <p:ph type="dt" sz="half" idx="10"/>
          </p:nvPr>
        </p:nvSpPr>
        <p:spPr/>
        <p:txBody>
          <a:bodyPr/>
          <a:lstStyle/>
          <a:p>
            <a:fld id="{3772C379-9A7C-4C87-A116-CBE9F58B04C5}" type="datetimeFigureOut">
              <a:rPr lang="en-US" dirty="0"/>
              <a:t>7/13/2017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686680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664C608-40B1-4030-A28D-5B74BC98ADCE}" type="datetimeFigureOut">
              <a:rPr lang="en-US" dirty="0"/>
              <a:t>7/13/2017</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1398261017"/>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Lst>
  <p:hf sldNum="0"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edureka.co/big-data-and-hadoop" TargetMode="External"/><Relationship Id="rId2" Type="http://schemas.openxmlformats.org/officeDocument/2006/relationships/hyperlink" Target="https://www.tutorialspoint.com/hadoop/hadoop_big_data_overview.htm" TargetMode="External"/><Relationship Id="rId1" Type="http://schemas.openxmlformats.org/officeDocument/2006/relationships/slideLayout" Target="../slideLayouts/slideLayout2.xml"/><Relationship Id="rId6" Type="http://schemas.openxmlformats.org/officeDocument/2006/relationships/hyperlink" Target="http://www.sanfoundry.com/1000-hadoop-questions-answers/" TargetMode="External"/><Relationship Id="rId5" Type="http://schemas.openxmlformats.org/officeDocument/2006/relationships/hyperlink" Target="https://www.guru99.com/bigdata-tutorials.html" TargetMode="External"/><Relationship Id="rId4" Type="http://schemas.openxmlformats.org/officeDocument/2006/relationships/hyperlink" Target="https://www.simplilearn.com/big-data-and-analytics/big-data-and-hadoop-trainin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8.xml.rels><?xml version="1.0" encoding="UTF-8" standalone="yes"?>
<Relationships xmlns="http://schemas.openxmlformats.org/package/2006/relationships"><Relationship Id="rId3" Type="http://schemas.openxmlformats.org/officeDocument/2006/relationships/hyperlink" Target="http://searchcio-midmarket.techtarget.com/definition/Apache"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extLst>
              <p:ext uri="{D42A27DB-BD31-4B8C-83A1-F6EECF244321}">
                <p14:modId xmlns:p14="http://schemas.microsoft.com/office/powerpoint/2010/main" val="2961245813"/>
              </p:ext>
            </p:extLst>
          </p:nvPr>
        </p:nvSpPr>
        <p:spPr/>
        <p:txBody>
          <a:bodyPr vert="horz" lIns="91440" tIns="45720" rIns="91440" bIns="45720" rtlCol="0" anchor="t">
            <a:normAutofit/>
          </a:bodyPr>
          <a:lstStyle/>
          <a:p>
            <a:r>
              <a:rPr lang="en-US" dirty="0"/>
              <a:t>Presented By – Suman Bhamu</a:t>
            </a:r>
          </a:p>
        </p:txBody>
      </p:sp>
      <p:sp>
        <p:nvSpPr>
          <p:cNvPr id="5" name="Title 4"/>
          <p:cNvSpPr>
            <a:spLocks noGrp="1"/>
          </p:cNvSpPr>
          <p:nvPr>
            <p:ph type="ctrTitle"/>
          </p:nvPr>
        </p:nvSpPr>
        <p:spPr/>
        <p:txBody>
          <a:bodyPr>
            <a:normAutofit/>
          </a:bodyPr>
          <a:lstStyle/>
          <a:p>
            <a:r>
              <a:rPr lang="en-US" sz="2800" dirty="0"/>
              <a:t>ANALYSIS  ON H1B VISA PETITIONS USING HADOOP </a:t>
            </a:r>
          </a:p>
        </p:txBody>
      </p:sp>
      <p:pic>
        <p:nvPicPr>
          <p:cNvPr id="1026" name="Picture 2" descr="Image result for h1b visa peti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808893"/>
            <a:ext cx="5158153" cy="2472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93463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ext uri="{D42A27DB-BD31-4B8C-83A1-F6EECF244321}">
                <p14:modId xmlns:p14="http://schemas.microsoft.com/office/powerpoint/2010/main" val="2969377294"/>
              </p:ext>
            </p:extLst>
          </p:nvPr>
        </p:nvSpPr>
        <p:spPr/>
        <p:txBody>
          <a:bodyPr>
            <a:normAutofit/>
          </a:bodyPr>
          <a:lstStyle/>
          <a:p>
            <a:r>
              <a:rPr lang="en-US" sz="4000" dirty="0">
                <a:solidFill>
                  <a:srgbClr val="514843"/>
                </a:solidFill>
                <a:latin typeface="Plantagenet Cherokee"/>
              </a:rPr>
              <a:t>Introduction to HDFS</a:t>
            </a:r>
            <a:endParaRPr lang="en-US" sz="4000" dirty="0">
              <a:solidFill>
                <a:schemeClr val="tx1"/>
              </a:solidFill>
            </a:endParaRPr>
          </a:p>
        </p:txBody>
      </p:sp>
      <p:sp>
        <p:nvSpPr>
          <p:cNvPr id="3" name="Content Placeholder 2"/>
          <p:cNvSpPr>
            <a:spLocks noGrp="1"/>
          </p:cNvSpPr>
          <p:nvPr>
            <p:ph idx="1"/>
            <p:extLst>
              <p:ext uri="{D42A27DB-BD31-4B8C-83A1-F6EECF244321}">
                <p14:modId xmlns:p14="http://schemas.microsoft.com/office/powerpoint/2010/main" val="3360576609"/>
              </p:ext>
            </p:extLst>
          </p:nvPr>
        </p:nvSpPr>
        <p:spPr>
          <a:xfrm>
            <a:off x="1367080" y="2057399"/>
            <a:ext cx="10018713" cy="4120663"/>
          </a:xfrm>
        </p:spPr>
        <p:txBody>
          <a:bodyPr vert="horz" lIns="91440" tIns="45720" rIns="91440" bIns="45720" rtlCol="0" anchor="t">
            <a:normAutofit fontScale="25000" lnSpcReduction="20000"/>
          </a:bodyPr>
          <a:lstStyle/>
          <a:p>
            <a:r>
              <a:rPr lang="en-US" sz="5600" b="1" dirty="0">
                <a:solidFill>
                  <a:srgbClr val="514843"/>
                </a:solidFill>
                <a:latin typeface="Euphemia"/>
              </a:rPr>
              <a:t>Namenode</a:t>
            </a:r>
            <a:endParaRPr lang="en-US" sz="5600" dirty="0"/>
          </a:p>
          <a:p>
            <a:pPr marL="740410"/>
            <a:r>
              <a:rPr lang="en-US" sz="5600" dirty="0">
                <a:solidFill>
                  <a:srgbClr val="514843"/>
                </a:solidFill>
                <a:latin typeface="Euphemia"/>
              </a:rPr>
              <a:t>NameNode is the centerpiece of  HDFS.</a:t>
            </a:r>
            <a:endParaRPr sz="5600" dirty="0"/>
          </a:p>
          <a:p>
            <a:pPr marL="740410"/>
            <a:r>
              <a:rPr lang="en-US" sz="5600" dirty="0">
                <a:solidFill>
                  <a:srgbClr val="514843"/>
                </a:solidFill>
                <a:latin typeface="Euphemia"/>
              </a:rPr>
              <a:t>NameNode is also known as the Master</a:t>
            </a:r>
            <a:endParaRPr sz="5600" dirty="0"/>
          </a:p>
          <a:p>
            <a:pPr marL="740410"/>
            <a:r>
              <a:rPr lang="en-US" sz="5600" dirty="0">
                <a:solidFill>
                  <a:srgbClr val="514843"/>
                </a:solidFill>
                <a:latin typeface="Euphemia"/>
              </a:rPr>
              <a:t>NameNode only stores the metadata of HDFS – the directory tree of all files in the file system, and tracks the files across the cluster.</a:t>
            </a:r>
            <a:endParaRPr sz="5600" dirty="0"/>
          </a:p>
          <a:p>
            <a:pPr marL="740410"/>
            <a:r>
              <a:rPr lang="en-US" sz="5600" dirty="0">
                <a:solidFill>
                  <a:srgbClr val="514843"/>
                </a:solidFill>
                <a:latin typeface="Euphemia"/>
              </a:rPr>
              <a:t>NameNode does not store the actual data or the dataset. The data itself is actually stored in the DataNodes.</a:t>
            </a:r>
            <a:endParaRPr sz="5600" dirty="0"/>
          </a:p>
          <a:p>
            <a:r>
              <a:rPr lang="en-US" sz="5600" b="1" dirty="0">
                <a:solidFill>
                  <a:srgbClr val="514843"/>
                </a:solidFill>
                <a:latin typeface="Euphemia"/>
              </a:rPr>
              <a:t>Datanode</a:t>
            </a:r>
            <a:endParaRPr sz="5600" dirty="0"/>
          </a:p>
          <a:p>
            <a:pPr marL="740410"/>
            <a:r>
              <a:rPr lang="en-US" sz="5600" dirty="0">
                <a:solidFill>
                  <a:srgbClr val="514843"/>
                </a:solidFill>
                <a:latin typeface="Euphemia"/>
              </a:rPr>
              <a:t>DataNode is responsible for storing the actual data in HDFS.</a:t>
            </a:r>
            <a:endParaRPr sz="5600" dirty="0"/>
          </a:p>
          <a:p>
            <a:pPr marL="740410"/>
            <a:r>
              <a:rPr lang="en-US" sz="5600" dirty="0">
                <a:solidFill>
                  <a:srgbClr val="514843"/>
                </a:solidFill>
                <a:latin typeface="Euphemia"/>
              </a:rPr>
              <a:t>DataNode is also known as the Slave</a:t>
            </a:r>
            <a:endParaRPr sz="5600" dirty="0"/>
          </a:p>
          <a:p>
            <a:pPr marL="740410"/>
            <a:r>
              <a:rPr lang="en-US" sz="5600" dirty="0">
                <a:solidFill>
                  <a:srgbClr val="514843"/>
                </a:solidFill>
                <a:latin typeface="Euphemia"/>
              </a:rPr>
              <a:t>NameNode and DataNode are in constant communication</a:t>
            </a:r>
            <a:endParaRPr sz="5600" dirty="0"/>
          </a:p>
          <a:p>
            <a:r>
              <a:rPr lang="en-US" sz="5600" b="1" dirty="0">
                <a:solidFill>
                  <a:srgbClr val="514843"/>
                </a:solidFill>
                <a:latin typeface="Euphemia"/>
              </a:rPr>
              <a:t>Secondary Namenode</a:t>
            </a:r>
            <a:endParaRPr sz="5600" dirty="0"/>
          </a:p>
          <a:p>
            <a:pPr marL="740410"/>
            <a:r>
              <a:rPr lang="en-US" sz="5600" dirty="0">
                <a:solidFill>
                  <a:srgbClr val="514843"/>
                </a:solidFill>
                <a:latin typeface="Euphemia"/>
              </a:rPr>
              <a:t>Secondary NameNode</a:t>
            </a:r>
            <a:r>
              <a:rPr lang="en-US" sz="5600" b="1" dirty="0">
                <a:solidFill>
                  <a:srgbClr val="514843"/>
                </a:solidFill>
                <a:latin typeface="Euphemia"/>
              </a:rPr>
              <a:t> </a:t>
            </a:r>
            <a:r>
              <a:rPr lang="en-US" sz="5600" dirty="0">
                <a:solidFill>
                  <a:srgbClr val="514843"/>
                </a:solidFill>
                <a:latin typeface="Euphemia"/>
              </a:rPr>
              <a:t>is a specially dedicated node in HDFS cluster whose main function is to take checkpoints of the file system metadata present on namenode. </a:t>
            </a:r>
            <a:endParaRPr sz="5600" dirty="0">
              <a:solidFill>
                <a:srgbClr val="000000"/>
              </a:solidFill>
              <a:latin typeface="Rockwell"/>
            </a:endParaRPr>
          </a:p>
          <a:p>
            <a:pPr marL="740410"/>
            <a:r>
              <a:rPr lang="en-US" sz="5600" dirty="0">
                <a:solidFill>
                  <a:srgbClr val="514843"/>
                </a:solidFill>
                <a:latin typeface="Euphemia"/>
              </a:rPr>
              <a:t>It is not a backup namenode.</a:t>
            </a:r>
            <a:endParaRPr sz="5600" dirty="0"/>
          </a:p>
          <a:p>
            <a:endParaRPr lang="en-US" dirty="0"/>
          </a:p>
        </p:txBody>
      </p:sp>
    </p:spTree>
    <p:extLst>
      <p:ext uri="{BB962C8B-B14F-4D97-AF65-F5344CB8AC3E}">
        <p14:creationId xmlns:p14="http://schemas.microsoft.com/office/powerpoint/2010/main" val="36802570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ext uri="{D42A27DB-BD31-4B8C-83A1-F6EECF244321}">
                <p14:modId xmlns:p14="http://schemas.microsoft.com/office/powerpoint/2010/main" val="1103822015"/>
              </p:ext>
            </p:extLst>
          </p:nvPr>
        </p:nvSpPr>
        <p:spPr/>
        <p:txBody>
          <a:bodyPr>
            <a:normAutofit/>
          </a:bodyPr>
          <a:lstStyle/>
          <a:p>
            <a:r>
              <a:rPr lang="en-US" sz="4000" dirty="0">
                <a:solidFill>
                  <a:srgbClr val="514843"/>
                </a:solidFill>
                <a:latin typeface="Plantagenet Cherokee"/>
              </a:rPr>
              <a:t>Main components of Hadoop 2.X</a:t>
            </a:r>
            <a:endParaRPr lang="en-US" sz="4000" dirty="0">
              <a:solidFill>
                <a:schemeClr val="tx1"/>
              </a:solidFill>
            </a:endParaRPr>
          </a:p>
        </p:txBody>
      </p:sp>
      <p:pic>
        <p:nvPicPr>
          <p:cNvPr id="7170" name="Picture 2" descr="Image result for hdf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8897" y="1803699"/>
            <a:ext cx="4439871" cy="417672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yarn architectu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908" y="2016369"/>
            <a:ext cx="4783016" cy="38686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003322" y="2189312"/>
            <a:ext cx="1383323" cy="369332"/>
          </a:xfrm>
          <a:prstGeom prst="rect">
            <a:avLst/>
          </a:prstGeom>
          <a:noFill/>
        </p:spPr>
        <p:txBody>
          <a:bodyPr wrap="square" rtlCol="0">
            <a:spAutoFit/>
          </a:bodyPr>
          <a:lstStyle/>
          <a:p>
            <a:r>
              <a:rPr lang="en-US" dirty="0" smtClean="0"/>
              <a:t>YARN</a:t>
            </a:r>
            <a:endParaRPr lang="en-US" dirty="0"/>
          </a:p>
        </p:txBody>
      </p:sp>
    </p:spTree>
    <p:extLst>
      <p:ext uri="{BB962C8B-B14F-4D97-AF65-F5344CB8AC3E}">
        <p14:creationId xmlns:p14="http://schemas.microsoft.com/office/powerpoint/2010/main" val="39593351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hadoop ecosyst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1846" y="1277815"/>
            <a:ext cx="7221416" cy="4935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6535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Rack Awareness</a:t>
            </a:r>
            <a:endParaRPr lang="en-US" dirty="0"/>
          </a:p>
        </p:txBody>
      </p:sp>
      <p:pic>
        <p:nvPicPr>
          <p:cNvPr id="6146" name="Picture 2" descr="Image result for rack awareness in hadoo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6406" y="2213586"/>
            <a:ext cx="7370639" cy="388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66393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ext uri="{D42A27DB-BD31-4B8C-83A1-F6EECF244321}">
                <p14:modId xmlns:p14="http://schemas.microsoft.com/office/powerpoint/2010/main" val="2528895059"/>
              </p:ext>
            </p:extLst>
          </p:nvPr>
        </p:nvSpPr>
        <p:spPr/>
        <p:txBody>
          <a:bodyPr/>
          <a:lstStyle/>
          <a:p>
            <a:r>
              <a:rPr lang="en-US" sz="4000" dirty="0">
                <a:solidFill>
                  <a:srgbClr val="514843"/>
                </a:solidFill>
                <a:latin typeface="Plantagenet Cherokee"/>
              </a:rPr>
              <a:t>Apache MapReduce </a:t>
            </a:r>
            <a:r>
              <a:rPr lang="en-US" dirty="0">
                <a:solidFill>
                  <a:schemeClr val="tx1"/>
                </a:solidFill>
                <a:latin typeface="+mj-ea"/>
                <a:cs typeface="+mj-ea"/>
              </a:rPr>
              <a:t/>
            </a:r>
            <a:br>
              <a:rPr lang="en-US" dirty="0">
                <a:solidFill>
                  <a:schemeClr val="tx1"/>
                </a:solidFill>
                <a:latin typeface="+mj-ea"/>
                <a:cs typeface="+mj-ea"/>
              </a:rPr>
            </a:br>
            <a:endParaRPr lang="en-US" sz="4000" dirty="0">
              <a:solidFill>
                <a:srgbClr val="514843"/>
              </a:solidFill>
              <a:latin typeface="Plantagenet Cherokee"/>
            </a:endParaRPr>
          </a:p>
        </p:txBody>
      </p:sp>
      <p:sp>
        <p:nvSpPr>
          <p:cNvPr id="3" name="Content Placeholder 2"/>
          <p:cNvSpPr>
            <a:spLocks noGrp="1"/>
          </p:cNvSpPr>
          <p:nvPr>
            <p:ph idx="1"/>
            <p:extLst>
              <p:ext uri="{D42A27DB-BD31-4B8C-83A1-F6EECF244321}">
                <p14:modId xmlns:p14="http://schemas.microsoft.com/office/powerpoint/2010/main" val="4244465866"/>
              </p:ext>
            </p:extLst>
          </p:nvPr>
        </p:nvSpPr>
        <p:spPr/>
        <p:txBody>
          <a:bodyPr vert="horz" lIns="91440" tIns="45720" rIns="91440" bIns="45720" rtlCol="0" anchor="t">
            <a:normAutofit/>
          </a:bodyPr>
          <a:lstStyle/>
          <a:p>
            <a:r>
              <a:rPr lang="en-US" sz="2000" dirty="0">
                <a:solidFill>
                  <a:srgbClr val="514843"/>
                </a:solidFill>
                <a:latin typeface="Euphemia"/>
              </a:rPr>
              <a:t>MapReduce is a processing technique and a program model for distributed computing based on java. The MapReduce algorithm contains two important tasks, namely Map and Reduce</a:t>
            </a:r>
            <a:r>
              <a:rPr lang="en-US" sz="2000" dirty="0" smtClean="0">
                <a:solidFill>
                  <a:srgbClr val="514843"/>
                </a:solidFill>
                <a:latin typeface="Euphemia"/>
              </a:rPr>
              <a:t>.</a:t>
            </a:r>
          </a:p>
          <a:p>
            <a:r>
              <a:rPr lang="en-US" sz="2000" dirty="0" smtClean="0">
                <a:solidFill>
                  <a:srgbClr val="514843"/>
                </a:solidFill>
                <a:latin typeface="Euphemia"/>
              </a:rPr>
              <a:t> </a:t>
            </a:r>
            <a:r>
              <a:rPr lang="en-US" sz="2000" dirty="0">
                <a:solidFill>
                  <a:srgbClr val="514843"/>
                </a:solidFill>
                <a:latin typeface="Euphemia"/>
              </a:rPr>
              <a:t>Map takes a set of data and converts it into another set of data, where individual elements are broken down into tuples (key/value pairs</a:t>
            </a:r>
            <a:r>
              <a:rPr lang="en-US" sz="2000" dirty="0" smtClean="0">
                <a:solidFill>
                  <a:srgbClr val="514843"/>
                </a:solidFill>
                <a:latin typeface="Euphemia"/>
              </a:rPr>
              <a:t>).</a:t>
            </a:r>
          </a:p>
          <a:p>
            <a:r>
              <a:rPr lang="en-US" sz="2000" dirty="0" smtClean="0">
                <a:solidFill>
                  <a:srgbClr val="514843"/>
                </a:solidFill>
                <a:latin typeface="Euphemia"/>
              </a:rPr>
              <a:t> </a:t>
            </a:r>
            <a:r>
              <a:rPr lang="en-US" sz="2000" dirty="0">
                <a:solidFill>
                  <a:srgbClr val="514843"/>
                </a:solidFill>
                <a:latin typeface="Euphemia"/>
              </a:rPr>
              <a:t>Secondly, reduce task, which takes the output from a map as an input and combines those data tuples into a smaller set of tuples. As the sequence of the name MapReduce implies, the reduce task is always performed after the map job.</a:t>
            </a:r>
            <a:endParaRPr lang="en-US" sz="2000" dirty="0"/>
          </a:p>
          <a:p>
            <a:pPr marL="0" indent="0">
              <a:buNone/>
            </a:pPr>
            <a:endParaRPr lang="en-US" sz="2000" dirty="0">
              <a:solidFill>
                <a:srgbClr val="514843"/>
              </a:solidFill>
              <a:latin typeface="Euphemia"/>
            </a:endParaRPr>
          </a:p>
          <a:p>
            <a:endParaRPr lang="en-US" sz="2000" dirty="0"/>
          </a:p>
        </p:txBody>
      </p:sp>
    </p:spTree>
    <p:extLst>
      <p:ext uri="{BB962C8B-B14F-4D97-AF65-F5344CB8AC3E}">
        <p14:creationId xmlns:p14="http://schemas.microsoft.com/office/powerpoint/2010/main" val="7142888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extLst>
              <p:ext uri="{D42A27DB-BD31-4B8C-83A1-F6EECF244321}">
                <p14:modId xmlns:p14="http://schemas.microsoft.com/office/powerpoint/2010/main" val="9298518"/>
              </p:ext>
            </p:extLst>
          </p:nvPr>
        </p:nvSpPr>
        <p:spPr/>
        <p:txBody>
          <a:bodyPr/>
          <a:lstStyle/>
          <a:p>
            <a:pPr marL="0" indent="0">
              <a:buNone/>
            </a:pPr>
            <a:r>
              <a:rPr lang="en-US" dirty="0">
                <a:latin typeface="+mn-ea"/>
                <a:cs typeface="+mn-ea"/>
              </a:rPr>
              <a:t/>
            </a:r>
            <a:br>
              <a:rPr lang="en-US" dirty="0">
                <a:latin typeface="+mn-ea"/>
                <a:cs typeface="+mn-ea"/>
              </a:rPr>
            </a:br>
            <a:r>
              <a:rPr lang="en-US" dirty="0">
                <a:latin typeface="+mn-ea"/>
                <a:cs typeface="+mn-ea"/>
              </a:rPr>
              <a:t/>
            </a:r>
            <a:br>
              <a:rPr lang="en-US" dirty="0">
                <a:latin typeface="+mn-ea"/>
                <a:cs typeface="+mn-ea"/>
              </a:rPr>
            </a:br>
            <a:r>
              <a:rPr lang="en-US" dirty="0">
                <a:latin typeface="+mn-ea"/>
                <a:cs typeface="+mn-ea"/>
              </a:rPr>
              <a:t/>
            </a:r>
            <a:br>
              <a:rPr lang="en-US" dirty="0">
                <a:latin typeface="+mn-ea"/>
                <a:cs typeface="+mn-ea"/>
              </a:rPr>
            </a:br>
            <a:endParaRPr lang="en-US"/>
          </a:p>
        </p:txBody>
      </p:sp>
      <p:pic>
        <p:nvPicPr>
          <p:cNvPr id="1026" name="Picture 2" descr="C:\Users\user.main\Downloads\imgs event\Mapreduce-job-execution-flo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954" y="1082919"/>
            <a:ext cx="9046107" cy="4734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9376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Image result for map reduce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482" y="1297787"/>
            <a:ext cx="8472611" cy="4165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454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ext uri="{D42A27DB-BD31-4B8C-83A1-F6EECF244321}">
                <p14:modId xmlns:p14="http://schemas.microsoft.com/office/powerpoint/2010/main" val="1170689716"/>
              </p:ext>
            </p:extLst>
          </p:nvPr>
        </p:nvSpPr>
        <p:spPr/>
        <p:txBody>
          <a:bodyPr/>
          <a:lstStyle/>
          <a:p>
            <a:r>
              <a:rPr lang="en-US" sz="4000" dirty="0">
                <a:solidFill>
                  <a:srgbClr val="514843"/>
                </a:solidFill>
                <a:latin typeface="Plantagenet Cherokee"/>
              </a:rPr>
              <a:t>Apache Hive </a:t>
            </a:r>
            <a:r>
              <a:rPr lang="en-US" dirty="0">
                <a:solidFill>
                  <a:schemeClr val="tx1"/>
                </a:solidFill>
                <a:latin typeface="+mj-ea"/>
                <a:cs typeface="+mj-ea"/>
              </a:rPr>
              <a:t/>
            </a:r>
            <a:br>
              <a:rPr lang="en-US" dirty="0">
                <a:solidFill>
                  <a:schemeClr val="tx1"/>
                </a:solidFill>
                <a:latin typeface="+mj-ea"/>
                <a:cs typeface="+mj-ea"/>
              </a:rPr>
            </a:br>
            <a:endParaRPr lang="en-US" sz="4000" dirty="0">
              <a:solidFill>
                <a:srgbClr val="514843"/>
              </a:solidFill>
              <a:latin typeface="Plantagenet Cherokee"/>
            </a:endParaRPr>
          </a:p>
        </p:txBody>
      </p:sp>
      <p:sp>
        <p:nvSpPr>
          <p:cNvPr id="3" name="Content Placeholder 2"/>
          <p:cNvSpPr>
            <a:spLocks noGrp="1"/>
          </p:cNvSpPr>
          <p:nvPr>
            <p:ph idx="1"/>
            <p:extLst>
              <p:ext uri="{D42A27DB-BD31-4B8C-83A1-F6EECF244321}">
                <p14:modId xmlns:p14="http://schemas.microsoft.com/office/powerpoint/2010/main" val="1152483086"/>
              </p:ext>
            </p:extLst>
          </p:nvPr>
        </p:nvSpPr>
        <p:spPr/>
        <p:txBody>
          <a:bodyPr vert="horz" lIns="91440" tIns="45720" rIns="91440" bIns="45720" rtlCol="0" anchor="t">
            <a:normAutofit/>
          </a:bodyPr>
          <a:lstStyle/>
          <a:p>
            <a:r>
              <a:rPr lang="en-US" sz="2000" dirty="0">
                <a:solidFill>
                  <a:srgbClr val="514843"/>
                </a:solidFill>
                <a:latin typeface="Euphemia"/>
              </a:rPr>
              <a:t>Hive is a data warehouse system layer built on Hadoop which allows you to define a structure for your big data and simplifies analysis and queries with an SQL-like scripting language called HiveQL.</a:t>
            </a:r>
            <a:endParaRPr lang="en-US" sz="2000" dirty="0"/>
          </a:p>
          <a:p>
            <a:pPr algn="just"/>
            <a:r>
              <a:rPr lang="en-US" sz="2000" dirty="0">
                <a:solidFill>
                  <a:srgbClr val="514843"/>
                </a:solidFill>
                <a:latin typeface="Euphemia"/>
              </a:rPr>
              <a:t>Hive uses a database to store metadata, but the data that hive process is stored in hdfs. Simply hive is nothing but which allows to run structured query on unstructured data</a:t>
            </a:r>
            <a:r>
              <a:rPr lang="en-US" sz="2000" dirty="0" smtClean="0">
                <a:solidFill>
                  <a:srgbClr val="514843"/>
                </a:solidFill>
                <a:latin typeface="Euphemia"/>
              </a:rPr>
              <a:t>.</a:t>
            </a:r>
            <a:endParaRPr sz="2000" dirty="0"/>
          </a:p>
          <a:p>
            <a:pPr marL="0" indent="0">
              <a:buNone/>
            </a:pPr>
            <a:endParaRPr sz="2000" dirty="0"/>
          </a:p>
        </p:txBody>
      </p:sp>
      <p:pic>
        <p:nvPicPr>
          <p:cNvPr id="3074" name="Picture 2" descr="Image result for hi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9639" y="668214"/>
            <a:ext cx="1462915" cy="1316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03697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Image result for hive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8886" y="1414707"/>
            <a:ext cx="8421545" cy="3914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524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ext uri="{D42A27DB-BD31-4B8C-83A1-F6EECF244321}">
                <p14:modId xmlns:p14="http://schemas.microsoft.com/office/powerpoint/2010/main" val="2376866139"/>
              </p:ext>
            </p:extLst>
          </p:nvPr>
        </p:nvSpPr>
        <p:spPr/>
        <p:txBody>
          <a:bodyPr>
            <a:normAutofit/>
          </a:bodyPr>
          <a:lstStyle/>
          <a:p>
            <a:r>
              <a:rPr lang="en-US" sz="4000" dirty="0">
                <a:solidFill>
                  <a:srgbClr val="514843"/>
                </a:solidFill>
                <a:latin typeface="Plantagenet Cherokee"/>
              </a:rPr>
              <a:t>Apache pig</a:t>
            </a:r>
            <a:endParaRPr lang="en-US" sz="4000" dirty="0">
              <a:solidFill>
                <a:schemeClr val="tx1"/>
              </a:solidFill>
            </a:endParaRPr>
          </a:p>
        </p:txBody>
      </p:sp>
      <p:sp>
        <p:nvSpPr>
          <p:cNvPr id="3" name="Content Placeholder 2"/>
          <p:cNvSpPr>
            <a:spLocks noGrp="1"/>
          </p:cNvSpPr>
          <p:nvPr>
            <p:ph idx="1"/>
            <p:extLst>
              <p:ext uri="{D42A27DB-BD31-4B8C-83A1-F6EECF244321}">
                <p14:modId xmlns:p14="http://schemas.microsoft.com/office/powerpoint/2010/main" val="3343063448"/>
              </p:ext>
            </p:extLst>
          </p:nvPr>
        </p:nvSpPr>
        <p:spPr/>
        <p:txBody>
          <a:bodyPr vert="horz" lIns="91440" tIns="45720" rIns="91440" bIns="45720" rtlCol="0" anchor="t">
            <a:normAutofit/>
          </a:bodyPr>
          <a:lstStyle/>
          <a:p>
            <a:r>
              <a:rPr lang="en-US" dirty="0">
                <a:solidFill>
                  <a:srgbClr val="00000A"/>
                </a:solidFill>
                <a:latin typeface="Euphemia"/>
              </a:rPr>
              <a:t>Pig is an in memory processing tool and also said to be data flow language which supports all data formats. In pig we have grunt shell and by default data type will be byte array. </a:t>
            </a:r>
            <a:r>
              <a:rPr lang="en-US" dirty="0">
                <a:latin typeface="Euphemia"/>
              </a:rPr>
              <a:t>Pig provides</a:t>
            </a:r>
            <a:r>
              <a:rPr lang="en-US" dirty="0">
                <a:solidFill>
                  <a:srgbClr val="00000A"/>
                </a:solidFill>
                <a:latin typeface="Euphemia"/>
              </a:rPr>
              <a:t> </a:t>
            </a:r>
            <a:r>
              <a:rPr lang="en-US" dirty="0">
                <a:latin typeface="Euphemia"/>
              </a:rPr>
              <a:t>a high-level language known as </a:t>
            </a:r>
            <a:r>
              <a:rPr lang="en-US" b="1" dirty="0">
                <a:latin typeface="Euphemia"/>
              </a:rPr>
              <a:t>Pig Latin</a:t>
            </a:r>
            <a:r>
              <a:rPr lang="en-US" dirty="0">
                <a:latin typeface="Euphemia"/>
              </a:rPr>
              <a:t>.</a:t>
            </a:r>
            <a:endParaRPr lang="en-US" dirty="0"/>
          </a:p>
          <a:p>
            <a:pPr marL="0" indent="0">
              <a:buNone/>
            </a:pPr>
            <a:endParaRPr lang="en-US" dirty="0"/>
          </a:p>
        </p:txBody>
      </p:sp>
      <p:pic>
        <p:nvPicPr>
          <p:cNvPr id="4104" name="Picture 8"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4160" y="626266"/>
            <a:ext cx="1433512" cy="1709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855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DATASETS</a:t>
            </a:r>
            <a:endParaRPr lang="en-US" dirty="0"/>
          </a:p>
        </p:txBody>
      </p:sp>
      <p:sp>
        <p:nvSpPr>
          <p:cNvPr id="3" name="Content Placeholder 2"/>
          <p:cNvSpPr>
            <a:spLocks noGrp="1"/>
          </p:cNvSpPr>
          <p:nvPr>
            <p:ph idx="1"/>
          </p:nvPr>
        </p:nvSpPr>
        <p:spPr/>
        <p:txBody>
          <a:bodyPr/>
          <a:lstStyle/>
          <a:p>
            <a:r>
              <a:rPr lang="en-US" dirty="0" smtClean="0"/>
              <a:t>Transactional dataset</a:t>
            </a:r>
          </a:p>
          <a:p>
            <a:r>
              <a:rPr lang="en-US" dirty="0" smtClean="0"/>
              <a:t>Olympic dataset</a:t>
            </a:r>
          </a:p>
          <a:p>
            <a:r>
              <a:rPr lang="en-US" dirty="0" smtClean="0"/>
              <a:t>Movie dataset</a:t>
            </a:r>
          </a:p>
          <a:p>
            <a:r>
              <a:rPr lang="en-US" dirty="0" smtClean="0"/>
              <a:t>IPL Matches dataset</a:t>
            </a:r>
          </a:p>
          <a:p>
            <a:r>
              <a:rPr lang="en-US" dirty="0" smtClean="0"/>
              <a:t>Petrol dataset</a:t>
            </a:r>
          </a:p>
          <a:p>
            <a:r>
              <a:rPr lang="en-US" dirty="0" smtClean="0"/>
              <a:t>Real State dataset</a:t>
            </a:r>
            <a:endParaRPr lang="en-US" dirty="0"/>
          </a:p>
        </p:txBody>
      </p:sp>
    </p:spTree>
    <p:extLst>
      <p:ext uri="{BB962C8B-B14F-4D97-AF65-F5344CB8AC3E}">
        <p14:creationId xmlns:p14="http://schemas.microsoft.com/office/powerpoint/2010/main" val="8651534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result for pig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399" y="1037855"/>
            <a:ext cx="7233139" cy="5116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01984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ext uri="{D42A27DB-BD31-4B8C-83A1-F6EECF244321}">
                <p14:modId xmlns:p14="http://schemas.microsoft.com/office/powerpoint/2010/main" val="760008547"/>
              </p:ext>
            </p:extLst>
          </p:nvPr>
        </p:nvSpPr>
        <p:spPr/>
        <p:txBody>
          <a:bodyPr>
            <a:normAutofit/>
          </a:bodyPr>
          <a:lstStyle/>
          <a:p>
            <a:r>
              <a:rPr lang="en-US" sz="4000" dirty="0">
                <a:solidFill>
                  <a:srgbClr val="514843"/>
                </a:solidFill>
                <a:latin typeface="Plantagenet Cherokee"/>
              </a:rPr>
              <a:t>Components of Hadoop</a:t>
            </a:r>
            <a:endParaRPr lang="en-US" sz="4000" dirty="0">
              <a:solidFill>
                <a:schemeClr val="tx1"/>
              </a:solidFill>
            </a:endParaRPr>
          </a:p>
        </p:txBody>
      </p:sp>
      <p:sp>
        <p:nvSpPr>
          <p:cNvPr id="3" name="Content Placeholder 2"/>
          <p:cNvSpPr>
            <a:spLocks noGrp="1"/>
          </p:cNvSpPr>
          <p:nvPr>
            <p:ph idx="1"/>
            <p:extLst>
              <p:ext uri="{D42A27DB-BD31-4B8C-83A1-F6EECF244321}">
                <p14:modId xmlns:p14="http://schemas.microsoft.com/office/powerpoint/2010/main" val="3163230942"/>
              </p:ext>
            </p:extLst>
          </p:nvPr>
        </p:nvSpPr>
        <p:spPr/>
        <p:txBody>
          <a:bodyPr vert="horz" lIns="91440" tIns="45720" rIns="91440" bIns="45720" rtlCol="0" anchor="t">
            <a:normAutofit fontScale="85000" lnSpcReduction="20000"/>
          </a:bodyPr>
          <a:lstStyle/>
          <a:p>
            <a:r>
              <a:rPr lang="en-US" b="1" dirty="0">
                <a:solidFill>
                  <a:srgbClr val="514843"/>
                </a:solidFill>
                <a:latin typeface="Euphemia"/>
              </a:rPr>
              <a:t>Apache Flume</a:t>
            </a:r>
            <a:r>
              <a:rPr lang="en-US" dirty="0">
                <a:solidFill>
                  <a:srgbClr val="514843"/>
                </a:solidFill>
                <a:latin typeface="Euphemia"/>
              </a:rPr>
              <a:t>. A tool used to collect, aggregate and move huge amounts of streaming data into HDFS.</a:t>
            </a:r>
            <a:endParaRPr lang="en-US" dirty="0"/>
          </a:p>
          <a:p>
            <a:r>
              <a:rPr lang="en-US" b="1" dirty="0">
                <a:solidFill>
                  <a:srgbClr val="514843"/>
                </a:solidFill>
                <a:latin typeface="Euphemia"/>
              </a:rPr>
              <a:t>Apache HBase</a:t>
            </a:r>
            <a:r>
              <a:rPr lang="en-US" dirty="0">
                <a:solidFill>
                  <a:srgbClr val="514843"/>
                </a:solidFill>
                <a:latin typeface="Euphemia"/>
              </a:rPr>
              <a:t>. An open source, non relational, distributed database.</a:t>
            </a:r>
            <a:endParaRPr dirty="0"/>
          </a:p>
          <a:p>
            <a:r>
              <a:rPr lang="en-US" b="1" dirty="0">
                <a:solidFill>
                  <a:srgbClr val="514843"/>
                </a:solidFill>
                <a:latin typeface="Euphemia"/>
              </a:rPr>
              <a:t>Apache Oozie</a:t>
            </a:r>
            <a:r>
              <a:rPr lang="en-US" dirty="0">
                <a:solidFill>
                  <a:srgbClr val="514843"/>
                </a:solidFill>
                <a:latin typeface="Arial"/>
                <a:cs typeface="Arial"/>
              </a:rPr>
              <a:t>. A server-based workflow scheduling system to manage Hadoop jobs. </a:t>
            </a:r>
            <a:endParaRPr dirty="0"/>
          </a:p>
          <a:p>
            <a:r>
              <a:rPr lang="en-US" b="1" dirty="0">
                <a:solidFill>
                  <a:srgbClr val="514843"/>
                </a:solidFill>
                <a:latin typeface="Euphemia"/>
              </a:rPr>
              <a:t>Apache Sqoop</a:t>
            </a:r>
            <a:r>
              <a:rPr lang="en-US" dirty="0">
                <a:solidFill>
                  <a:srgbClr val="514843"/>
                </a:solidFill>
                <a:latin typeface="Euphemia"/>
              </a:rPr>
              <a:t>. A tool to transfer bulk data between Hadoop and structured data stores, such as relational databases.</a:t>
            </a:r>
            <a:endParaRPr dirty="0"/>
          </a:p>
          <a:p>
            <a:r>
              <a:rPr lang="en-US" b="1" dirty="0">
                <a:solidFill>
                  <a:srgbClr val="514843"/>
                </a:solidFill>
                <a:latin typeface="Euphemia"/>
              </a:rPr>
              <a:t>Apache Zookeeper</a:t>
            </a:r>
            <a:r>
              <a:rPr lang="en-US" dirty="0">
                <a:solidFill>
                  <a:srgbClr val="514843"/>
                </a:solidFill>
                <a:latin typeface="Euphemia"/>
              </a:rPr>
              <a:t>. This is basically a centralized system that maintains – Configuration information Naming information Synchronization information.</a:t>
            </a:r>
            <a:endParaRPr dirty="0"/>
          </a:p>
          <a:p>
            <a:pPr marL="0" indent="0">
              <a:buNone/>
            </a:pPr>
            <a:endParaRPr lang="en-US" dirty="0"/>
          </a:p>
        </p:txBody>
      </p:sp>
    </p:spTree>
    <p:extLst>
      <p:ext uri="{BB962C8B-B14F-4D97-AF65-F5344CB8AC3E}">
        <p14:creationId xmlns:p14="http://schemas.microsoft.com/office/powerpoint/2010/main" val="30888006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ext uri="{D42A27DB-BD31-4B8C-83A1-F6EECF244321}">
                <p14:modId xmlns:p14="http://schemas.microsoft.com/office/powerpoint/2010/main" val="1612137755"/>
              </p:ext>
            </p:extLst>
          </p:nvPr>
        </p:nvSpPr>
        <p:spPr/>
        <p:txBody>
          <a:bodyPr>
            <a:normAutofit/>
          </a:bodyPr>
          <a:lstStyle/>
          <a:p>
            <a:r>
              <a:rPr lang="en-US" sz="3200" dirty="0">
                <a:solidFill>
                  <a:srgbClr val="514843"/>
                </a:solidFill>
                <a:latin typeface="Plantagenet Cherokee"/>
              </a:rPr>
              <a:t>Description of project (H1B – Case Study)</a:t>
            </a:r>
          </a:p>
        </p:txBody>
      </p:sp>
      <p:sp>
        <p:nvSpPr>
          <p:cNvPr id="3" name="Content Placeholder 2"/>
          <p:cNvSpPr>
            <a:spLocks noGrp="1"/>
          </p:cNvSpPr>
          <p:nvPr>
            <p:ph idx="1"/>
            <p:extLst>
              <p:ext uri="{D42A27DB-BD31-4B8C-83A1-F6EECF244321}">
                <p14:modId xmlns:p14="http://schemas.microsoft.com/office/powerpoint/2010/main" val="3342348515"/>
              </p:ext>
            </p:extLst>
          </p:nvPr>
        </p:nvSpPr>
        <p:spPr/>
        <p:txBody>
          <a:bodyPr vert="horz" lIns="91440" tIns="45720" rIns="91440" bIns="45720" rtlCol="0" anchor="t">
            <a:normAutofit fontScale="85000" lnSpcReduction="20000"/>
          </a:bodyPr>
          <a:lstStyle/>
          <a:p>
            <a:r>
              <a:rPr lang="en-US" dirty="0">
                <a:solidFill>
                  <a:srgbClr val="2B2B2B"/>
                </a:solidFill>
                <a:latin typeface="Times New Roman"/>
                <a:cs typeface="Times New Roman"/>
              </a:rPr>
              <a:t>The H1B is an employment-based, non-immigrant visa category for temporary foreign workers in the United States.</a:t>
            </a:r>
            <a:endParaRPr lang="en-US" dirty="0"/>
          </a:p>
          <a:p>
            <a:r>
              <a:rPr lang="en-US" dirty="0">
                <a:solidFill>
                  <a:srgbClr val="2B2B2B"/>
                </a:solidFill>
                <a:latin typeface="Times New Roman"/>
                <a:cs typeface="Times New Roman"/>
              </a:rPr>
              <a:t> For a foreign national to apply for H1B visa, an US employer must offer a job and petition for H1B visa with the US immigration department.</a:t>
            </a:r>
            <a:endParaRPr dirty="0"/>
          </a:p>
          <a:p>
            <a:r>
              <a:rPr lang="en-US" dirty="0">
                <a:solidFill>
                  <a:srgbClr val="2B2B2B"/>
                </a:solidFill>
                <a:latin typeface="Times New Roman"/>
                <a:cs typeface="Times New Roman"/>
              </a:rPr>
              <a:t> This is the most common visa status applied for and held by international students once they complete college/ higher education (Masters, Ph.D.) and work in a full-time position.</a:t>
            </a:r>
            <a:endParaRPr dirty="0"/>
          </a:p>
          <a:p>
            <a:r>
              <a:rPr lang="en-US" dirty="0">
                <a:solidFill>
                  <a:srgbClr val="2B2B2B"/>
                </a:solidFill>
                <a:latin typeface="Times New Roman"/>
                <a:cs typeface="Times New Roman"/>
              </a:rPr>
              <a:t>We will be performing analysis on the H1B visa applicants between the </a:t>
            </a:r>
            <a:r>
              <a:rPr lang="en-US">
                <a:solidFill>
                  <a:srgbClr val="2B2B2B"/>
                </a:solidFill>
                <a:latin typeface="Times New Roman"/>
                <a:cs typeface="Times New Roman"/>
              </a:rPr>
              <a:t>years </a:t>
            </a:r>
            <a:r>
              <a:rPr lang="en-US" smtClean="0">
                <a:solidFill>
                  <a:srgbClr val="2B2B2B"/>
                </a:solidFill>
                <a:latin typeface="Times New Roman"/>
                <a:cs typeface="Times New Roman"/>
              </a:rPr>
              <a:t>2011-2016</a:t>
            </a:r>
            <a:endParaRPr dirty="0"/>
          </a:p>
          <a:p>
            <a:r>
              <a:rPr lang="en-US" dirty="0">
                <a:solidFill>
                  <a:srgbClr val="2B2B2B"/>
                </a:solidFill>
                <a:latin typeface="Times New Roman"/>
                <a:cs typeface="Times New Roman"/>
              </a:rPr>
              <a:t>The dataset has nearly 3 million of records.</a:t>
            </a:r>
            <a:endParaRPr dirty="0"/>
          </a:p>
          <a:p>
            <a:r>
              <a:rPr lang="en-US" dirty="0">
                <a:solidFill>
                  <a:srgbClr val="2B2B2B"/>
                </a:solidFill>
                <a:latin typeface="Times New Roman"/>
                <a:cs typeface="Times New Roman"/>
              </a:rPr>
              <a:t>The dataset is unstructured form.</a:t>
            </a:r>
            <a:endParaRPr dirty="0"/>
          </a:p>
        </p:txBody>
      </p:sp>
    </p:spTree>
    <p:extLst>
      <p:ext uri="{BB962C8B-B14F-4D97-AF65-F5344CB8AC3E}">
        <p14:creationId xmlns:p14="http://schemas.microsoft.com/office/powerpoint/2010/main" val="23688619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ext uri="{D42A27DB-BD31-4B8C-83A1-F6EECF244321}">
                <p14:modId xmlns:p14="http://schemas.microsoft.com/office/powerpoint/2010/main" val="97351346"/>
              </p:ext>
            </p:extLst>
          </p:nvPr>
        </p:nvSpPr>
        <p:spPr/>
        <p:txBody>
          <a:bodyPr>
            <a:normAutofit/>
          </a:bodyPr>
          <a:lstStyle/>
          <a:p>
            <a:r>
              <a:rPr lang="en-US" sz="3200" dirty="0">
                <a:solidFill>
                  <a:srgbClr val="514843"/>
                </a:solidFill>
                <a:latin typeface="Plantagenet Cherokee"/>
              </a:rPr>
              <a:t>The columns in the dataset includes   </a:t>
            </a:r>
            <a:endParaRPr lang="en-US" sz="3200">
              <a:solidFill>
                <a:schemeClr val="tx1"/>
              </a:solidFill>
            </a:endParaRPr>
          </a:p>
        </p:txBody>
      </p:sp>
      <p:sp>
        <p:nvSpPr>
          <p:cNvPr id="3" name="Content Placeholder 2"/>
          <p:cNvSpPr>
            <a:spLocks noGrp="1"/>
          </p:cNvSpPr>
          <p:nvPr>
            <p:ph idx="1"/>
            <p:extLst>
              <p:ext uri="{D42A27DB-BD31-4B8C-83A1-F6EECF244321}">
                <p14:modId xmlns:p14="http://schemas.microsoft.com/office/powerpoint/2010/main" val="3972982561"/>
              </p:ext>
            </p:extLst>
          </p:nvPr>
        </p:nvSpPr>
        <p:spPr/>
        <p:txBody>
          <a:bodyPr vert="horz" lIns="91440" tIns="45720" rIns="91440" bIns="45720" rtlCol="0" anchor="t">
            <a:normAutofit fontScale="55000" lnSpcReduction="20000"/>
          </a:bodyPr>
          <a:lstStyle/>
          <a:p>
            <a:r>
              <a:rPr lang="en-US" b="1" dirty="0">
                <a:solidFill>
                  <a:srgbClr val="514843"/>
                </a:solidFill>
                <a:latin typeface="Euphemia"/>
              </a:rPr>
              <a:t>s_no  </a:t>
            </a:r>
            <a:r>
              <a:rPr lang="en-US" dirty="0">
                <a:solidFill>
                  <a:srgbClr val="514843"/>
                </a:solidFill>
                <a:latin typeface="Euphemia"/>
              </a:rPr>
              <a:t>                </a:t>
            </a:r>
            <a:r>
              <a:rPr lang="en-US" dirty="0" smtClean="0">
                <a:solidFill>
                  <a:srgbClr val="514843"/>
                </a:solidFill>
                <a:latin typeface="Euphemia"/>
              </a:rPr>
              <a:t>  </a:t>
            </a:r>
            <a:r>
              <a:rPr lang="en-US" dirty="0">
                <a:solidFill>
                  <a:srgbClr val="514843"/>
                </a:solidFill>
                <a:latin typeface="Euphemia"/>
              </a:rPr>
              <a:t>       (no of the applicant)</a:t>
            </a:r>
            <a:endParaRPr lang="en-US" dirty="0"/>
          </a:p>
          <a:p>
            <a:r>
              <a:rPr lang="en-US" b="1" dirty="0">
                <a:solidFill>
                  <a:srgbClr val="514843"/>
                </a:solidFill>
                <a:latin typeface="Euphemia"/>
                <a:cs typeface="Times New Roman"/>
              </a:rPr>
              <a:t>case</a:t>
            </a:r>
            <a:r>
              <a:rPr lang="en-US" b="1" dirty="0">
                <a:solidFill>
                  <a:srgbClr val="514843"/>
                </a:solidFill>
                <a:latin typeface="Euphemia"/>
              </a:rPr>
              <a:t>_status</a:t>
            </a:r>
            <a:r>
              <a:rPr lang="en-US" dirty="0">
                <a:solidFill>
                  <a:srgbClr val="514843"/>
                </a:solidFill>
                <a:latin typeface="Euphemia"/>
              </a:rPr>
              <a:t>           </a:t>
            </a:r>
            <a:r>
              <a:rPr lang="en-US" dirty="0" smtClean="0">
                <a:solidFill>
                  <a:srgbClr val="514843"/>
                </a:solidFill>
                <a:latin typeface="Euphemia"/>
              </a:rPr>
              <a:t>         (</a:t>
            </a:r>
            <a:r>
              <a:rPr lang="en-US" dirty="0">
                <a:solidFill>
                  <a:srgbClr val="514843"/>
                </a:solidFill>
                <a:latin typeface="Euphemia"/>
              </a:rPr>
              <a:t>certified, certified withdrawn, withdrawn, denied)</a:t>
            </a:r>
            <a:endParaRPr dirty="0"/>
          </a:p>
          <a:p>
            <a:r>
              <a:rPr lang="en-US" b="1" dirty="0">
                <a:solidFill>
                  <a:srgbClr val="514843"/>
                </a:solidFill>
                <a:latin typeface="Euphemia"/>
                <a:cs typeface="Times New Roman"/>
              </a:rPr>
              <a:t>employer</a:t>
            </a:r>
            <a:r>
              <a:rPr lang="en-US" b="1" dirty="0">
                <a:solidFill>
                  <a:srgbClr val="514843"/>
                </a:solidFill>
                <a:latin typeface="Euphemia"/>
              </a:rPr>
              <a:t>_name</a:t>
            </a:r>
            <a:r>
              <a:rPr lang="en-US" dirty="0">
                <a:solidFill>
                  <a:srgbClr val="514843"/>
                </a:solidFill>
                <a:latin typeface="Euphemia"/>
              </a:rPr>
              <a:t>    </a:t>
            </a:r>
            <a:r>
              <a:rPr lang="en-US" dirty="0" smtClean="0">
                <a:solidFill>
                  <a:srgbClr val="514843"/>
                </a:solidFill>
                <a:latin typeface="Euphemia"/>
              </a:rPr>
              <a:t>			</a:t>
            </a:r>
            <a:r>
              <a:rPr lang="en-US" dirty="0">
                <a:solidFill>
                  <a:srgbClr val="514843"/>
                </a:solidFill>
                <a:latin typeface="Euphemia"/>
              </a:rPr>
              <a:t> (</a:t>
            </a:r>
            <a:r>
              <a:rPr lang="en-US" dirty="0">
                <a:solidFill>
                  <a:srgbClr val="2B2B2B"/>
                </a:solidFill>
                <a:latin typeface="Euphemia"/>
              </a:rPr>
              <a:t>Name of employer submitting labor condition application)</a:t>
            </a:r>
            <a:endParaRPr dirty="0"/>
          </a:p>
          <a:p>
            <a:r>
              <a:rPr lang="en-US" b="1" dirty="0">
                <a:solidFill>
                  <a:srgbClr val="514843"/>
                </a:solidFill>
                <a:latin typeface="Euphemia"/>
              </a:rPr>
              <a:t>soc_name          </a:t>
            </a:r>
            <a:r>
              <a:rPr lang="en-US" dirty="0">
                <a:solidFill>
                  <a:srgbClr val="514843"/>
                </a:solidFill>
                <a:latin typeface="Euphemia"/>
              </a:rPr>
              <a:t>  </a:t>
            </a:r>
            <a:r>
              <a:rPr lang="en-US" dirty="0" smtClean="0">
                <a:solidFill>
                  <a:srgbClr val="514843"/>
                </a:solidFill>
                <a:latin typeface="Euphemia"/>
              </a:rPr>
              <a:t>        </a:t>
            </a:r>
            <a:r>
              <a:rPr lang="en-US" dirty="0">
                <a:solidFill>
                  <a:srgbClr val="514843"/>
                </a:solidFill>
                <a:latin typeface="Euphemia"/>
              </a:rPr>
              <a:t>  (</a:t>
            </a:r>
            <a:r>
              <a:rPr lang="en-US" dirty="0">
                <a:solidFill>
                  <a:srgbClr val="2B2B2B"/>
                </a:solidFill>
                <a:latin typeface="Euphemia"/>
              </a:rPr>
              <a:t>the Occupational name associated with the SOC_CODE)</a:t>
            </a:r>
            <a:endParaRPr dirty="0"/>
          </a:p>
          <a:p>
            <a:r>
              <a:rPr lang="en-US" b="1" dirty="0">
                <a:solidFill>
                  <a:srgbClr val="514843"/>
                </a:solidFill>
                <a:latin typeface="Euphemia"/>
              </a:rPr>
              <a:t>job_title           </a:t>
            </a:r>
            <a:r>
              <a:rPr lang="en-US" b="1" dirty="0" smtClean="0">
                <a:solidFill>
                  <a:srgbClr val="514843"/>
                </a:solidFill>
                <a:latin typeface="Euphemia"/>
              </a:rPr>
              <a:t>		 </a:t>
            </a:r>
            <a:r>
              <a:rPr lang="en-US" b="1" dirty="0">
                <a:solidFill>
                  <a:srgbClr val="514843"/>
                </a:solidFill>
                <a:latin typeface="Euphemia"/>
              </a:rPr>
              <a:t>     </a:t>
            </a:r>
            <a:r>
              <a:rPr lang="en-US" dirty="0">
                <a:solidFill>
                  <a:srgbClr val="514843"/>
                </a:solidFill>
                <a:latin typeface="Euphemia"/>
              </a:rPr>
              <a:t> (</a:t>
            </a:r>
            <a:r>
              <a:rPr lang="en-US" dirty="0">
                <a:solidFill>
                  <a:srgbClr val="2B2B2B"/>
                </a:solidFill>
                <a:latin typeface="Euphemia"/>
              </a:rPr>
              <a:t>Title of the job)</a:t>
            </a:r>
            <a:endParaRPr dirty="0"/>
          </a:p>
          <a:p>
            <a:r>
              <a:rPr lang="en-US" b="1" dirty="0">
                <a:solidFill>
                  <a:srgbClr val="514843"/>
                </a:solidFill>
                <a:latin typeface="Euphemia"/>
              </a:rPr>
              <a:t>full_time_position </a:t>
            </a:r>
            <a:r>
              <a:rPr lang="en-US" b="1" dirty="0" smtClean="0">
                <a:solidFill>
                  <a:srgbClr val="514843"/>
                </a:solidFill>
                <a:latin typeface="Euphemia"/>
              </a:rPr>
              <a:t>			  </a:t>
            </a:r>
            <a:r>
              <a:rPr lang="en-US" dirty="0">
                <a:solidFill>
                  <a:srgbClr val="514843"/>
                </a:solidFill>
                <a:latin typeface="Euphemia"/>
              </a:rPr>
              <a:t>(</a:t>
            </a:r>
            <a:r>
              <a:rPr lang="en-US" dirty="0">
                <a:solidFill>
                  <a:srgbClr val="2B2B2B"/>
                </a:solidFill>
                <a:latin typeface="Euphemia"/>
              </a:rPr>
              <a:t>Y = Full Time Position; N = Part Time Position)</a:t>
            </a:r>
            <a:endParaRPr dirty="0"/>
          </a:p>
          <a:p>
            <a:r>
              <a:rPr lang="en-US" b="1" dirty="0">
                <a:solidFill>
                  <a:srgbClr val="514843"/>
                </a:solidFill>
                <a:latin typeface="Euphemia"/>
              </a:rPr>
              <a:t>prevailing_wage  </a:t>
            </a:r>
            <a:r>
              <a:rPr lang="en-US" b="1" dirty="0" smtClean="0">
                <a:solidFill>
                  <a:srgbClr val="514843"/>
                </a:solidFill>
                <a:latin typeface="Euphemia"/>
              </a:rPr>
              <a:t>			</a:t>
            </a:r>
            <a:r>
              <a:rPr lang="en-US" dirty="0">
                <a:solidFill>
                  <a:srgbClr val="514843"/>
                </a:solidFill>
                <a:latin typeface="Euphemia"/>
              </a:rPr>
              <a:t>  (Average wage  </a:t>
            </a:r>
            <a:r>
              <a:rPr lang="en-US" dirty="0">
                <a:solidFill>
                  <a:srgbClr val="2B2B2B"/>
                </a:solidFill>
                <a:latin typeface="Euphemia"/>
              </a:rPr>
              <a:t>paid to similarly employed workers </a:t>
            </a:r>
            <a:endParaRPr dirty="0"/>
          </a:p>
          <a:p>
            <a:r>
              <a:rPr lang="en-US" b="1" dirty="0">
                <a:solidFill>
                  <a:srgbClr val="514843"/>
                </a:solidFill>
                <a:latin typeface="Euphemia"/>
              </a:rPr>
              <a:t>year             </a:t>
            </a:r>
            <a:r>
              <a:rPr lang="en-US" b="1" dirty="0" smtClean="0">
                <a:solidFill>
                  <a:srgbClr val="514843"/>
                </a:solidFill>
                <a:latin typeface="Euphemia"/>
              </a:rPr>
              <a:t>     </a:t>
            </a:r>
            <a:r>
              <a:rPr lang="en-US" b="1" dirty="0">
                <a:solidFill>
                  <a:srgbClr val="514843"/>
                </a:solidFill>
                <a:latin typeface="Euphemia"/>
              </a:rPr>
              <a:t>          </a:t>
            </a:r>
            <a:r>
              <a:rPr lang="en-US" dirty="0">
                <a:solidFill>
                  <a:srgbClr val="514843"/>
                </a:solidFill>
                <a:latin typeface="Euphemia"/>
              </a:rPr>
              <a:t>(</a:t>
            </a:r>
            <a:r>
              <a:rPr lang="en-US" dirty="0">
                <a:solidFill>
                  <a:srgbClr val="2B2B2B"/>
                </a:solidFill>
                <a:latin typeface="Euphemia"/>
              </a:rPr>
              <a:t>Year in which the H1B visa petition was filed)</a:t>
            </a:r>
            <a:endParaRPr dirty="0"/>
          </a:p>
          <a:p>
            <a:r>
              <a:rPr lang="en-US" b="1" dirty="0">
                <a:solidFill>
                  <a:srgbClr val="514843"/>
                </a:solidFill>
                <a:latin typeface="Euphemia"/>
              </a:rPr>
              <a:t>worksite          </a:t>
            </a:r>
            <a:r>
              <a:rPr lang="en-US" b="1" dirty="0" smtClean="0">
                <a:solidFill>
                  <a:srgbClr val="514843"/>
                </a:solidFill>
                <a:latin typeface="Euphemia"/>
              </a:rPr>
              <a:t>        </a:t>
            </a:r>
            <a:r>
              <a:rPr lang="en-US" b="1" dirty="0">
                <a:solidFill>
                  <a:srgbClr val="514843"/>
                </a:solidFill>
                <a:latin typeface="Euphemia"/>
              </a:rPr>
              <a:t>  </a:t>
            </a:r>
            <a:r>
              <a:rPr lang="en-US" dirty="0">
                <a:solidFill>
                  <a:srgbClr val="514843"/>
                </a:solidFill>
                <a:latin typeface="Euphemia"/>
              </a:rPr>
              <a:t>     (</a:t>
            </a:r>
            <a:r>
              <a:rPr lang="en-US" dirty="0">
                <a:solidFill>
                  <a:srgbClr val="2B2B2B"/>
                </a:solidFill>
                <a:latin typeface="Euphemia"/>
              </a:rPr>
              <a:t>City and State information of the foreign worker’s)</a:t>
            </a:r>
            <a:endParaRPr dirty="0"/>
          </a:p>
          <a:p>
            <a:r>
              <a:rPr lang="en-US" b="1" dirty="0">
                <a:solidFill>
                  <a:srgbClr val="514843"/>
                </a:solidFill>
                <a:latin typeface="Euphemia"/>
              </a:rPr>
              <a:t>longitude        </a:t>
            </a:r>
            <a:r>
              <a:rPr lang="en-US" b="1" dirty="0" smtClean="0">
                <a:solidFill>
                  <a:srgbClr val="514843"/>
                </a:solidFill>
                <a:latin typeface="Euphemia"/>
              </a:rPr>
              <a:t>         </a:t>
            </a:r>
            <a:r>
              <a:rPr lang="en-US" b="1" dirty="0">
                <a:solidFill>
                  <a:srgbClr val="514843"/>
                </a:solidFill>
                <a:latin typeface="Euphemia"/>
              </a:rPr>
              <a:t>      </a:t>
            </a:r>
            <a:r>
              <a:rPr lang="en-US" dirty="0">
                <a:solidFill>
                  <a:srgbClr val="514843"/>
                </a:solidFill>
                <a:latin typeface="Euphemia"/>
              </a:rPr>
              <a:t> (</a:t>
            </a:r>
            <a:r>
              <a:rPr lang="en-US" dirty="0">
                <a:solidFill>
                  <a:srgbClr val="2B2B2B"/>
                </a:solidFill>
                <a:latin typeface="Euphemia"/>
              </a:rPr>
              <a:t>longitude of the Worksite)</a:t>
            </a:r>
            <a:r>
              <a:rPr lang="en-US" dirty="0">
                <a:solidFill>
                  <a:srgbClr val="514843"/>
                </a:solidFill>
                <a:latin typeface="Euphemia"/>
              </a:rPr>
              <a:t>      </a:t>
            </a:r>
            <a:endParaRPr dirty="0"/>
          </a:p>
          <a:p>
            <a:r>
              <a:rPr lang="en-US" b="1" dirty="0">
                <a:solidFill>
                  <a:srgbClr val="514843"/>
                </a:solidFill>
                <a:latin typeface="Euphemia"/>
              </a:rPr>
              <a:t>latitude         </a:t>
            </a:r>
            <a:r>
              <a:rPr lang="en-US" b="1" dirty="0" smtClean="0">
                <a:solidFill>
                  <a:srgbClr val="514843"/>
                </a:solidFill>
                <a:latin typeface="Euphemia"/>
              </a:rPr>
              <a:t>        </a:t>
            </a:r>
            <a:r>
              <a:rPr lang="en-US" b="1" dirty="0">
                <a:solidFill>
                  <a:srgbClr val="514843"/>
                </a:solidFill>
                <a:latin typeface="Euphemia"/>
              </a:rPr>
              <a:t>         </a:t>
            </a:r>
            <a:r>
              <a:rPr lang="en-US" dirty="0">
                <a:solidFill>
                  <a:srgbClr val="514843"/>
                </a:solidFill>
                <a:latin typeface="Euphemia"/>
              </a:rPr>
              <a:t>(</a:t>
            </a:r>
            <a:r>
              <a:rPr lang="en-US" dirty="0">
                <a:solidFill>
                  <a:srgbClr val="2B2B2B"/>
                </a:solidFill>
                <a:latin typeface="Euphemia"/>
              </a:rPr>
              <a:t>latitude of the Worksite)</a:t>
            </a:r>
            <a:endParaRPr dirty="0"/>
          </a:p>
        </p:txBody>
      </p:sp>
    </p:spTree>
    <p:extLst>
      <p:ext uri="{BB962C8B-B14F-4D97-AF65-F5344CB8AC3E}">
        <p14:creationId xmlns:p14="http://schemas.microsoft.com/office/powerpoint/2010/main" val="10067343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ext uri="{D42A27DB-BD31-4B8C-83A1-F6EECF244321}">
                <p14:modId xmlns:p14="http://schemas.microsoft.com/office/powerpoint/2010/main" val="2525365176"/>
              </p:ext>
            </p:extLst>
          </p:nvPr>
        </p:nvSpPr>
        <p:spPr/>
        <p:txBody>
          <a:bodyPr>
            <a:normAutofit/>
          </a:bodyPr>
          <a:lstStyle/>
          <a:p>
            <a:r>
              <a:rPr lang="en-US" sz="3600" dirty="0">
                <a:solidFill>
                  <a:srgbClr val="514843"/>
                </a:solidFill>
                <a:latin typeface="Plantagenet Cherokee"/>
              </a:rPr>
              <a:t>Project Analysis</a:t>
            </a:r>
            <a:endParaRPr lang="en-US" sz="3600" dirty="0">
              <a:solidFill>
                <a:schemeClr val="tx1"/>
              </a:solidFill>
            </a:endParaRPr>
          </a:p>
        </p:txBody>
      </p:sp>
      <p:sp>
        <p:nvSpPr>
          <p:cNvPr id="3" name="Content Placeholder 2"/>
          <p:cNvSpPr>
            <a:spLocks noGrp="1"/>
          </p:cNvSpPr>
          <p:nvPr>
            <p:ph idx="1"/>
            <p:extLst>
              <p:ext uri="{D42A27DB-BD31-4B8C-83A1-F6EECF244321}">
                <p14:modId xmlns:p14="http://schemas.microsoft.com/office/powerpoint/2010/main" val="3661693790"/>
              </p:ext>
            </p:extLst>
          </p:nvPr>
        </p:nvSpPr>
        <p:spPr/>
        <p:txBody>
          <a:bodyPr vert="horz" lIns="91440" tIns="45720" rIns="91440" bIns="45720" rtlCol="0" anchor="t">
            <a:normAutofit fontScale="55000" lnSpcReduction="20000"/>
          </a:bodyPr>
          <a:lstStyle/>
          <a:p>
            <a:pPr marL="0" indent="0">
              <a:buNone/>
            </a:pPr>
            <a:r>
              <a:rPr lang="en-US" dirty="0">
                <a:solidFill>
                  <a:srgbClr val="514843"/>
                </a:solidFill>
                <a:latin typeface="Times New Roman"/>
                <a:cs typeface="Times New Roman"/>
              </a:rPr>
              <a:t>1. </a:t>
            </a:r>
            <a:r>
              <a:rPr lang="en-US" dirty="0">
                <a:solidFill>
                  <a:srgbClr val="514843"/>
                </a:solidFill>
                <a:latin typeface="Euphemia"/>
              </a:rPr>
              <a:t>Is the number of petitions with Data Engineer job title increasing over time?</a:t>
            </a:r>
            <a:endParaRPr lang="en-US" dirty="0"/>
          </a:p>
          <a:p>
            <a:pPr marL="0" indent="0">
              <a:buNone/>
            </a:pPr>
            <a:r>
              <a:rPr lang="en-US" dirty="0">
                <a:solidFill>
                  <a:srgbClr val="514843"/>
                </a:solidFill>
                <a:latin typeface="Times New Roman"/>
                <a:cs typeface="Times New Roman"/>
              </a:rPr>
              <a:t>2. </a:t>
            </a:r>
            <a:r>
              <a:rPr lang="en-US" dirty="0">
                <a:solidFill>
                  <a:srgbClr val="514843"/>
                </a:solidFill>
                <a:latin typeface="Euphemia"/>
              </a:rPr>
              <a:t>Find top 5 job titles who are having highest growth in applications.</a:t>
            </a:r>
            <a:endParaRPr dirty="0"/>
          </a:p>
          <a:p>
            <a:pPr marL="0" indent="0">
              <a:buNone/>
            </a:pPr>
            <a:r>
              <a:rPr lang="en-US" dirty="0">
                <a:solidFill>
                  <a:srgbClr val="514843"/>
                </a:solidFill>
                <a:latin typeface="Times New Roman"/>
                <a:cs typeface="Times New Roman"/>
              </a:rPr>
              <a:t>3. </a:t>
            </a:r>
            <a:r>
              <a:rPr lang="en-US" dirty="0">
                <a:solidFill>
                  <a:srgbClr val="514843"/>
                </a:solidFill>
                <a:latin typeface="Euphemia"/>
              </a:rPr>
              <a:t>Which part of the US has the most Data Engineer jobs for each year?</a:t>
            </a:r>
            <a:endParaRPr dirty="0"/>
          </a:p>
          <a:p>
            <a:pPr marL="0" indent="0">
              <a:buNone/>
            </a:pPr>
            <a:r>
              <a:rPr lang="en-US" dirty="0">
                <a:solidFill>
                  <a:srgbClr val="514843"/>
                </a:solidFill>
                <a:latin typeface="Times New Roman"/>
                <a:cs typeface="Times New Roman"/>
              </a:rPr>
              <a:t>4. </a:t>
            </a:r>
            <a:r>
              <a:rPr lang="en-US" dirty="0">
                <a:solidFill>
                  <a:srgbClr val="514843"/>
                </a:solidFill>
                <a:latin typeface="Euphemia"/>
              </a:rPr>
              <a:t>Find top 5 locations in the US who have got certified visa for each year.</a:t>
            </a:r>
            <a:endParaRPr dirty="0"/>
          </a:p>
          <a:p>
            <a:pPr marL="0" indent="0">
              <a:buNone/>
            </a:pPr>
            <a:r>
              <a:rPr lang="en-US" dirty="0">
                <a:solidFill>
                  <a:srgbClr val="514843"/>
                </a:solidFill>
                <a:latin typeface="Times New Roman"/>
                <a:cs typeface="Times New Roman"/>
              </a:rPr>
              <a:t>5. </a:t>
            </a:r>
            <a:r>
              <a:rPr lang="en-US" dirty="0">
                <a:solidFill>
                  <a:srgbClr val="514843"/>
                </a:solidFill>
                <a:latin typeface="Euphemia"/>
              </a:rPr>
              <a:t>Which industry has the most number of Data Scientist positions?</a:t>
            </a:r>
            <a:endParaRPr dirty="0"/>
          </a:p>
          <a:p>
            <a:pPr marL="0" indent="0">
              <a:buNone/>
            </a:pPr>
            <a:r>
              <a:rPr lang="en-US" dirty="0">
                <a:solidFill>
                  <a:srgbClr val="514843"/>
                </a:solidFill>
                <a:latin typeface="Times New Roman"/>
                <a:cs typeface="Times New Roman"/>
              </a:rPr>
              <a:t>6. </a:t>
            </a:r>
            <a:r>
              <a:rPr lang="en-US" dirty="0">
                <a:solidFill>
                  <a:srgbClr val="514843"/>
                </a:solidFill>
                <a:latin typeface="Euphemia"/>
              </a:rPr>
              <a:t>Which top 5 employers file the most petitions each year?</a:t>
            </a:r>
            <a:endParaRPr dirty="0"/>
          </a:p>
          <a:p>
            <a:pPr marL="0" indent="0">
              <a:buNone/>
            </a:pPr>
            <a:r>
              <a:rPr lang="en-US" dirty="0">
                <a:solidFill>
                  <a:srgbClr val="514843"/>
                </a:solidFill>
                <a:latin typeface="Times New Roman"/>
                <a:cs typeface="Times New Roman"/>
              </a:rPr>
              <a:t>7. </a:t>
            </a:r>
            <a:r>
              <a:rPr lang="en-US" dirty="0">
                <a:solidFill>
                  <a:srgbClr val="514843"/>
                </a:solidFill>
                <a:latin typeface="Euphemia"/>
              </a:rPr>
              <a:t>Find the most popular top 10 job positions for H1B visa applications for each</a:t>
            </a:r>
            <a:endParaRPr dirty="0"/>
          </a:p>
          <a:p>
            <a:pPr marL="274320" indent="0">
              <a:buNone/>
            </a:pPr>
            <a:r>
              <a:rPr lang="en-US" dirty="0">
                <a:solidFill>
                  <a:srgbClr val="514843"/>
                </a:solidFill>
                <a:latin typeface="Euphemia"/>
              </a:rPr>
              <a:t>Year?</a:t>
            </a:r>
            <a:endParaRPr dirty="0"/>
          </a:p>
          <a:p>
            <a:pPr>
              <a:buNone/>
            </a:pPr>
            <a:r>
              <a:rPr lang="en-US" dirty="0">
                <a:solidFill>
                  <a:srgbClr val="514843"/>
                </a:solidFill>
                <a:latin typeface="Euphemia"/>
              </a:rPr>
              <a:t>8. Find the percentage and the count of each case status on total applications for each year. Create a graph depicting the pattern of All the cases over the period of time.</a:t>
            </a:r>
            <a:endParaRPr dirty="0"/>
          </a:p>
          <a:p>
            <a:pPr>
              <a:buNone/>
            </a:pPr>
            <a:r>
              <a:rPr lang="en-US" dirty="0">
                <a:solidFill>
                  <a:srgbClr val="514843"/>
                </a:solidFill>
                <a:latin typeface="Euphemia"/>
              </a:rPr>
              <a:t>9. Create a bar graph to depict the number of applications for each year</a:t>
            </a:r>
            <a:endParaRPr dirty="0"/>
          </a:p>
          <a:p>
            <a:pPr marL="274320" indent="0">
              <a:buNone/>
            </a:pPr>
            <a:endParaRPr lang="en-US" dirty="0">
              <a:solidFill>
                <a:srgbClr val="514843"/>
              </a:solidFill>
              <a:latin typeface="Euphemia"/>
            </a:endParaRPr>
          </a:p>
          <a:p>
            <a:endParaRPr lang="en-US" dirty="0"/>
          </a:p>
        </p:txBody>
      </p:sp>
    </p:spTree>
    <p:extLst>
      <p:ext uri="{BB962C8B-B14F-4D97-AF65-F5344CB8AC3E}">
        <p14:creationId xmlns:p14="http://schemas.microsoft.com/office/powerpoint/2010/main" val="25309637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ext uri="{D42A27DB-BD31-4B8C-83A1-F6EECF244321}">
                <p14:modId xmlns:p14="http://schemas.microsoft.com/office/powerpoint/2010/main" val="3705797507"/>
              </p:ext>
            </p:extLst>
          </p:nvPr>
        </p:nvSpPr>
        <p:spPr/>
        <p:txBody>
          <a:bodyPr>
            <a:normAutofit/>
          </a:bodyPr>
          <a:lstStyle/>
          <a:p>
            <a:r>
              <a:rPr lang="en-US" sz="3200" dirty="0">
                <a:solidFill>
                  <a:srgbClr val="514843"/>
                </a:solidFill>
                <a:latin typeface="Plantagenet Cherokee"/>
              </a:rPr>
              <a:t>conclusion</a:t>
            </a:r>
            <a:endParaRPr lang="en-US" sz="3200" dirty="0">
              <a:solidFill>
                <a:schemeClr val="tx1"/>
              </a:solidFill>
            </a:endParaRPr>
          </a:p>
        </p:txBody>
      </p:sp>
      <p:sp>
        <p:nvSpPr>
          <p:cNvPr id="3" name="Content Placeholder 2"/>
          <p:cNvSpPr>
            <a:spLocks noGrp="1"/>
          </p:cNvSpPr>
          <p:nvPr>
            <p:ph idx="1"/>
            <p:extLst>
              <p:ext uri="{D42A27DB-BD31-4B8C-83A1-F6EECF244321}">
                <p14:modId xmlns:p14="http://schemas.microsoft.com/office/powerpoint/2010/main" val="3370298671"/>
              </p:ext>
            </p:extLst>
          </p:nvPr>
        </p:nvSpPr>
        <p:spPr/>
        <p:txBody>
          <a:bodyPr vert="horz" lIns="91440" tIns="45720" rIns="91440" bIns="45720" rtlCol="0" anchor="t">
            <a:normAutofit/>
          </a:bodyPr>
          <a:lstStyle/>
          <a:p>
            <a:r>
              <a:rPr lang="en-US" dirty="0" smtClean="0">
                <a:solidFill>
                  <a:srgbClr val="514843"/>
                </a:solidFill>
                <a:latin typeface="Euphemia" pitchFamily="34" charset="0"/>
              </a:rPr>
              <a:t>The petitions </a:t>
            </a:r>
            <a:r>
              <a:rPr lang="en-US" dirty="0">
                <a:solidFill>
                  <a:srgbClr val="514843"/>
                </a:solidFill>
                <a:latin typeface="Euphemia" pitchFamily="34" charset="0"/>
              </a:rPr>
              <a:t>are increasing over time from </a:t>
            </a:r>
            <a:r>
              <a:rPr lang="en-US" dirty="0" smtClean="0">
                <a:solidFill>
                  <a:srgbClr val="514843"/>
                </a:solidFill>
                <a:latin typeface="Euphemia" pitchFamily="34" charset="0"/>
              </a:rPr>
              <a:t>2011-2016.</a:t>
            </a:r>
          </a:p>
          <a:p>
            <a:r>
              <a:rPr lang="en-US" dirty="0" smtClean="0">
                <a:solidFill>
                  <a:srgbClr val="514843"/>
                </a:solidFill>
                <a:latin typeface="Euphemia" pitchFamily="34" charset="0"/>
              </a:rPr>
              <a:t>The Data </a:t>
            </a:r>
            <a:r>
              <a:rPr lang="en-US" dirty="0">
                <a:solidFill>
                  <a:srgbClr val="514843"/>
                </a:solidFill>
                <a:latin typeface="Euphemia" pitchFamily="34" charset="0"/>
              </a:rPr>
              <a:t>Engineering are increasing over </a:t>
            </a:r>
            <a:r>
              <a:rPr lang="en-US" dirty="0" smtClean="0">
                <a:solidFill>
                  <a:srgbClr val="514843"/>
                </a:solidFill>
                <a:latin typeface="Euphemia" pitchFamily="34" charset="0"/>
              </a:rPr>
              <a:t>time.</a:t>
            </a:r>
          </a:p>
          <a:p>
            <a:r>
              <a:rPr lang="en-US" dirty="0">
                <a:latin typeface="Euphemia" pitchFamily="34" charset="0"/>
              </a:rPr>
              <a:t>Statisticians industry need more data scientists</a:t>
            </a:r>
            <a:r>
              <a:rPr lang="en-US" dirty="0" smtClean="0"/>
              <a:t>.</a:t>
            </a:r>
          </a:p>
          <a:p>
            <a:r>
              <a:rPr lang="en-US" dirty="0" smtClean="0">
                <a:latin typeface="Euphemia" pitchFamily="34" charset="0"/>
              </a:rPr>
              <a:t>California  </a:t>
            </a:r>
            <a:r>
              <a:rPr lang="en-US" dirty="0">
                <a:latin typeface="Euphemia" pitchFamily="34" charset="0"/>
              </a:rPr>
              <a:t>state </a:t>
            </a:r>
            <a:r>
              <a:rPr lang="en-US" dirty="0" smtClean="0">
                <a:latin typeface="Euphemia" pitchFamily="34" charset="0"/>
              </a:rPr>
              <a:t>has </a:t>
            </a:r>
            <a:r>
              <a:rPr lang="en-US" dirty="0">
                <a:latin typeface="Euphemia" pitchFamily="34" charset="0"/>
              </a:rPr>
              <a:t>the </a:t>
            </a:r>
            <a:r>
              <a:rPr lang="en-US" dirty="0" smtClean="0">
                <a:latin typeface="Euphemia" pitchFamily="34" charset="0"/>
              </a:rPr>
              <a:t>highest number </a:t>
            </a:r>
            <a:r>
              <a:rPr lang="en-US" dirty="0">
                <a:latin typeface="Euphemia" pitchFamily="34" charset="0"/>
              </a:rPr>
              <a:t>of data engineer applicants applied.</a:t>
            </a:r>
            <a:endParaRPr lang="en-US" dirty="0" smtClean="0">
              <a:solidFill>
                <a:srgbClr val="514843"/>
              </a:solidFill>
              <a:latin typeface="Euphemia" pitchFamily="34" charset="0"/>
            </a:endParaRPr>
          </a:p>
          <a:p>
            <a:endParaRPr lang="en-US" dirty="0" smtClean="0">
              <a:solidFill>
                <a:srgbClr val="514843"/>
              </a:solidFill>
              <a:latin typeface="Euphemia" pitchFamily="34" charset="0"/>
            </a:endParaRPr>
          </a:p>
          <a:p>
            <a:endParaRPr lang="en-US" dirty="0" smtClean="0">
              <a:solidFill>
                <a:srgbClr val="514843"/>
              </a:solidFill>
              <a:latin typeface="Euphemia"/>
            </a:endParaRPr>
          </a:p>
          <a:p>
            <a:endParaRPr lang="en-US" dirty="0" smtClean="0">
              <a:solidFill>
                <a:srgbClr val="514843"/>
              </a:solidFill>
              <a:latin typeface="Euphemia"/>
            </a:endParaRP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3501079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4649" y="181708"/>
            <a:ext cx="10018713" cy="1752599"/>
          </a:xfrm>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www.tutorialspoint.com/hadoop/hadoop_big_data_overview.htm</a:t>
            </a:r>
            <a:endParaRPr lang="en-US" dirty="0" smtClean="0"/>
          </a:p>
          <a:p>
            <a:r>
              <a:rPr lang="en-US" dirty="0">
                <a:hlinkClick r:id="rId3"/>
              </a:rPr>
              <a:t>https://</a:t>
            </a:r>
            <a:r>
              <a:rPr lang="en-US" dirty="0" smtClean="0">
                <a:hlinkClick r:id="rId3"/>
              </a:rPr>
              <a:t>www.edureka.co/big-data-and-hadoop</a:t>
            </a:r>
            <a:endParaRPr lang="en-US" dirty="0" smtClean="0"/>
          </a:p>
          <a:p>
            <a:r>
              <a:rPr lang="en-US" dirty="0">
                <a:hlinkClick r:id="rId4"/>
              </a:rPr>
              <a:t>https://</a:t>
            </a:r>
            <a:r>
              <a:rPr lang="en-US" dirty="0" smtClean="0">
                <a:hlinkClick r:id="rId4"/>
              </a:rPr>
              <a:t>www.simplilearn.com/big-data-and-analytics/big-data-and-hadoop-training</a:t>
            </a:r>
            <a:endParaRPr lang="en-US" dirty="0" smtClean="0"/>
          </a:p>
          <a:p>
            <a:r>
              <a:rPr lang="en-US" dirty="0">
                <a:hlinkClick r:id="rId5"/>
              </a:rPr>
              <a:t>https://</a:t>
            </a:r>
            <a:r>
              <a:rPr lang="en-US" dirty="0" smtClean="0">
                <a:hlinkClick r:id="rId5"/>
              </a:rPr>
              <a:t>www.guru99.com/bigdata-tutorials.html</a:t>
            </a:r>
            <a:endParaRPr lang="en-US" dirty="0" smtClean="0"/>
          </a:p>
          <a:p>
            <a:r>
              <a:rPr lang="en-US" dirty="0">
                <a:hlinkClick r:id="rId6"/>
              </a:rPr>
              <a:t>http://www.sanfoundry.com/1000-hadoop-questions-answers</a:t>
            </a:r>
            <a:r>
              <a:rPr lang="en-US" dirty="0" smtClean="0">
                <a:hlinkClick r:id="rId6"/>
              </a:rPr>
              <a:t>/</a:t>
            </a:r>
            <a:endParaRPr lang="en-US" dirty="0" smtClean="0"/>
          </a:p>
          <a:p>
            <a:pPr marL="0" indent="0">
              <a:buNone/>
            </a:pPr>
            <a:endParaRPr lang="en-US" dirty="0"/>
          </a:p>
        </p:txBody>
      </p:sp>
    </p:spTree>
    <p:extLst>
      <p:ext uri="{BB962C8B-B14F-4D97-AF65-F5344CB8AC3E}">
        <p14:creationId xmlns:p14="http://schemas.microsoft.com/office/powerpoint/2010/main" val="42432349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38125" y="1576753"/>
            <a:ext cx="10018713" cy="3124201"/>
          </a:xfrm>
        </p:spPr>
        <p:txBody>
          <a:bodyPr>
            <a:normAutofit/>
          </a:bodyPr>
          <a:lstStyle/>
          <a:p>
            <a:pPr marL="0" indent="0" algn="ctr">
              <a:buNone/>
            </a:pPr>
            <a:r>
              <a:rPr lang="en-US" sz="4800" dirty="0" smtClean="0"/>
              <a:t>Thank you</a:t>
            </a:r>
            <a:endParaRPr lang="en-US" sz="4800" dirty="0"/>
          </a:p>
        </p:txBody>
      </p:sp>
    </p:spTree>
    <p:extLst>
      <p:ext uri="{BB962C8B-B14F-4D97-AF65-F5344CB8AC3E}">
        <p14:creationId xmlns:p14="http://schemas.microsoft.com/office/powerpoint/2010/main" val="37233302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ext uri="{D42A27DB-BD31-4B8C-83A1-F6EECF244321}">
                <p14:modId xmlns:p14="http://schemas.microsoft.com/office/powerpoint/2010/main" val="3018083714"/>
              </p:ext>
            </p:extLst>
          </p:nvPr>
        </p:nvSpPr>
        <p:spPr>
          <a:xfrm>
            <a:off x="1707050" y="169985"/>
            <a:ext cx="10018713" cy="1752599"/>
          </a:xfrm>
        </p:spPr>
        <p:txBody>
          <a:bodyPr>
            <a:normAutofit/>
          </a:bodyPr>
          <a:lstStyle/>
          <a:p>
            <a:r>
              <a:rPr lang="en-US" dirty="0" smtClean="0">
                <a:solidFill>
                  <a:srgbClr val="514843"/>
                </a:solidFill>
                <a:latin typeface="Plantagenet Cherokee"/>
              </a:rPr>
              <a:t>Big Data &amp; It’s Problems</a:t>
            </a:r>
            <a:endParaRPr lang="en-US" sz="4000" dirty="0">
              <a:solidFill>
                <a:schemeClr val="tx1"/>
              </a:solidFill>
            </a:endParaRPr>
          </a:p>
        </p:txBody>
      </p:sp>
      <p:pic>
        <p:nvPicPr>
          <p:cNvPr id="2050" name="Picture 2" descr="Image result for da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5739" y="4606944"/>
            <a:ext cx="3036276" cy="17031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what is dat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5062" y="3740742"/>
            <a:ext cx="1944444" cy="21262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large dat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0123" y="1699846"/>
            <a:ext cx="1676400" cy="218049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volume dat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8572" y="1547443"/>
            <a:ext cx="2153871" cy="176351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transferring dat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15758" y="3740742"/>
            <a:ext cx="2606920" cy="145987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capturing dat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17169" y="1513752"/>
            <a:ext cx="2543908" cy="1564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1321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ext uri="{D42A27DB-BD31-4B8C-83A1-F6EECF244321}">
                <p14:modId xmlns:p14="http://schemas.microsoft.com/office/powerpoint/2010/main" val="1128901374"/>
              </p:ext>
            </p:extLst>
          </p:nvPr>
        </p:nvSpPr>
        <p:spPr/>
        <p:txBody>
          <a:bodyPr>
            <a:normAutofit/>
          </a:bodyPr>
          <a:lstStyle/>
          <a:p>
            <a:r>
              <a:rPr lang="en-US" sz="4000" dirty="0" smtClean="0">
                <a:solidFill>
                  <a:srgbClr val="514843"/>
                </a:solidFill>
                <a:latin typeface="Plantagenet Cherokee"/>
              </a:rPr>
              <a:t>Main Sources of Data:</a:t>
            </a:r>
            <a:endParaRPr lang="en-US" sz="4000" dirty="0">
              <a:solidFill>
                <a:schemeClr val="tx1"/>
              </a:solidFill>
            </a:endParaRPr>
          </a:p>
        </p:txBody>
      </p:sp>
      <p:sp>
        <p:nvSpPr>
          <p:cNvPr id="3" name="Content Placeholder 2"/>
          <p:cNvSpPr>
            <a:spLocks noGrp="1"/>
          </p:cNvSpPr>
          <p:nvPr>
            <p:ph idx="1"/>
            <p:extLst>
              <p:ext uri="{D42A27DB-BD31-4B8C-83A1-F6EECF244321}">
                <p14:modId xmlns:p14="http://schemas.microsoft.com/office/powerpoint/2010/main" val="1867853988"/>
              </p:ext>
            </p:extLst>
          </p:nvPr>
        </p:nvSpPr>
        <p:spPr/>
        <p:txBody>
          <a:bodyPr vert="horz" lIns="91440" tIns="45720" rIns="91440" bIns="45720" rtlCol="0" anchor="t">
            <a:normAutofit/>
          </a:bodyPr>
          <a:lstStyle/>
          <a:p>
            <a:r>
              <a:rPr lang="en-US" dirty="0" smtClean="0">
                <a:solidFill>
                  <a:srgbClr val="514843"/>
                </a:solidFill>
                <a:latin typeface="Euphemia"/>
              </a:rPr>
              <a:t>These data come from many sources like </a:t>
            </a:r>
            <a:endParaRPr lang="en-US" dirty="0" smtClean="0"/>
          </a:p>
          <a:p>
            <a:pPr marL="740410"/>
            <a:r>
              <a:rPr lang="en-US" b="1" dirty="0" smtClean="0">
                <a:solidFill>
                  <a:srgbClr val="514843"/>
                </a:solidFill>
                <a:latin typeface="Euphemia"/>
              </a:rPr>
              <a:t>Social networking sites</a:t>
            </a:r>
            <a:endParaRPr dirty="0" smtClean="0"/>
          </a:p>
          <a:p>
            <a:pPr marL="740410"/>
            <a:r>
              <a:rPr lang="en-US" b="1" dirty="0" smtClean="0">
                <a:solidFill>
                  <a:srgbClr val="514843"/>
                </a:solidFill>
                <a:latin typeface="Euphemia"/>
              </a:rPr>
              <a:t>E-commerce site</a:t>
            </a:r>
            <a:endParaRPr dirty="0" smtClean="0"/>
          </a:p>
          <a:p>
            <a:pPr marL="740410"/>
            <a:r>
              <a:rPr lang="en-US" b="1" dirty="0" smtClean="0">
                <a:solidFill>
                  <a:srgbClr val="514843"/>
                </a:solidFill>
                <a:latin typeface="Euphemia"/>
              </a:rPr>
              <a:t>Weather Station</a:t>
            </a:r>
            <a:endParaRPr dirty="0" smtClean="0"/>
          </a:p>
          <a:p>
            <a:pPr marL="740410"/>
            <a:r>
              <a:rPr lang="en-US" b="1" dirty="0" smtClean="0">
                <a:solidFill>
                  <a:srgbClr val="514843"/>
                </a:solidFill>
                <a:latin typeface="Euphemia"/>
              </a:rPr>
              <a:t>Telecom company</a:t>
            </a:r>
            <a:endParaRPr dirty="0" smtClean="0"/>
          </a:p>
          <a:p>
            <a:pPr marL="740410"/>
            <a:r>
              <a:rPr lang="en-US" b="1" dirty="0" smtClean="0">
                <a:solidFill>
                  <a:srgbClr val="514843"/>
                </a:solidFill>
                <a:latin typeface="Euphemia"/>
              </a:rPr>
              <a:t>Share Market</a:t>
            </a:r>
            <a:endParaRPr lang="en-US" dirty="0"/>
          </a:p>
        </p:txBody>
      </p:sp>
      <p:pic>
        <p:nvPicPr>
          <p:cNvPr id="4" name="Picture 3" descr="depositphotos_58233049-stock-illustration-big-data-funnel.jpg"/>
          <p:cNvPicPr>
            <a:picLocks noGrp="1" noChangeAspect="1"/>
          </p:cNvPicPr>
          <p:nvPr/>
        </p:nvPicPr>
        <p:blipFill>
          <a:blip r:embed="rId3"/>
          <a:stretch>
            <a:fillRect/>
          </a:stretch>
        </p:blipFill>
        <p:spPr>
          <a:xfrm>
            <a:off x="7854463" y="2681018"/>
            <a:ext cx="3411414" cy="3157074"/>
          </a:xfrm>
          <a:prstGeom prst="rect">
            <a:avLst/>
          </a:prstGeom>
        </p:spPr>
      </p:pic>
    </p:spTree>
    <p:extLst>
      <p:ext uri="{BB962C8B-B14F-4D97-AF65-F5344CB8AC3E}">
        <p14:creationId xmlns:p14="http://schemas.microsoft.com/office/powerpoint/2010/main" val="35831608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ext uri="{D42A27DB-BD31-4B8C-83A1-F6EECF244321}">
                <p14:modId xmlns:p14="http://schemas.microsoft.com/office/powerpoint/2010/main" val="2501737730"/>
              </p:ext>
            </p:extLst>
          </p:nvPr>
        </p:nvSpPr>
        <p:spPr>
          <a:xfrm>
            <a:off x="1646662" y="312738"/>
            <a:ext cx="10018713" cy="1752599"/>
          </a:xfrm>
        </p:spPr>
        <p:txBody>
          <a:bodyPr>
            <a:normAutofit/>
          </a:bodyPr>
          <a:lstStyle/>
          <a:p>
            <a:r>
              <a:rPr lang="en-US" sz="4000" dirty="0">
                <a:solidFill>
                  <a:srgbClr val="514843"/>
                </a:solidFill>
                <a:latin typeface="Plantagenet Cherokee"/>
              </a:rPr>
              <a:t>Characteristics of Big Data</a:t>
            </a:r>
            <a:endParaRPr lang="en-US" sz="4000" dirty="0">
              <a:solidFill>
                <a:schemeClr val="tx1"/>
              </a:solidFill>
            </a:endParaRPr>
          </a:p>
        </p:txBody>
      </p:sp>
      <p:pic>
        <p:nvPicPr>
          <p:cNvPr id="3074"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7987" y="1652953"/>
            <a:ext cx="2236419" cy="1266381"/>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Image result for large dat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Image result for large dat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8" descr="Image result for large dat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82" name="Picture 10" descr="Image result for large dat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6510" y="2996898"/>
            <a:ext cx="2619375" cy="1743076"/>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Image result for variety dat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3386" y="1900691"/>
            <a:ext cx="3452184" cy="1967745"/>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descr="Image result for large dat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3503" y="2226033"/>
            <a:ext cx="2341439" cy="131706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valu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44063" y="4850468"/>
            <a:ext cx="3417521" cy="1342002"/>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descr="Image result for veracity truth"/>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48183" y="4163927"/>
            <a:ext cx="2306759" cy="1800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61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ext uri="{D42A27DB-BD31-4B8C-83A1-F6EECF244321}">
                <p14:modId xmlns:p14="http://schemas.microsoft.com/office/powerpoint/2010/main" val="362189720"/>
              </p:ext>
            </p:extLst>
          </p:nvPr>
        </p:nvSpPr>
        <p:spPr/>
        <p:txBody>
          <a:bodyPr>
            <a:normAutofit/>
          </a:bodyPr>
          <a:lstStyle/>
          <a:p>
            <a:r>
              <a:rPr lang="en-US" sz="4000" dirty="0">
                <a:solidFill>
                  <a:srgbClr val="514843"/>
                </a:solidFill>
                <a:latin typeface="Plantagenet Cherokee"/>
              </a:rPr>
              <a:t>Data exchange for every "1" minute</a:t>
            </a:r>
            <a:endParaRPr lang="en-US" sz="4000" dirty="0">
              <a:solidFill>
                <a:schemeClr val="tx1"/>
              </a:solidFill>
            </a:endParaRPr>
          </a:p>
        </p:txBody>
      </p:sp>
      <p:sp>
        <p:nvSpPr>
          <p:cNvPr id="3" name="Content Placeholder 2"/>
          <p:cNvSpPr>
            <a:spLocks noGrp="1"/>
          </p:cNvSpPr>
          <p:nvPr>
            <p:ph idx="1"/>
            <p:extLst>
              <p:ext uri="{D42A27DB-BD31-4B8C-83A1-F6EECF244321}">
                <p14:modId xmlns:p14="http://schemas.microsoft.com/office/powerpoint/2010/main" val="3254022133"/>
              </p:ext>
            </p:extLst>
          </p:nvPr>
        </p:nvSpPr>
        <p:spPr/>
        <p:txBody>
          <a:bodyPr vert="horz" lIns="91440" tIns="45720" rIns="91440" bIns="45720" rtlCol="0" anchor="t">
            <a:normAutofit lnSpcReduction="10000"/>
          </a:bodyPr>
          <a:lstStyle/>
          <a:p>
            <a:pPr marL="0" indent="0">
              <a:buNone/>
            </a:pPr>
            <a:endParaRPr lang="en-US" sz="1800" dirty="0" smtClean="0">
              <a:solidFill>
                <a:srgbClr val="000000"/>
              </a:solidFill>
              <a:latin typeface="Euphemia" pitchFamily="34" charset="0"/>
            </a:endParaRPr>
          </a:p>
          <a:p>
            <a:pPr marL="0" indent="0">
              <a:buNone/>
            </a:pPr>
            <a:endParaRPr lang="en-US" sz="1800" dirty="0">
              <a:solidFill>
                <a:srgbClr val="000000"/>
              </a:solidFill>
              <a:latin typeface="Euphemia" pitchFamily="34" charset="0"/>
            </a:endParaRPr>
          </a:p>
          <a:p>
            <a:pPr marL="0" indent="0">
              <a:buNone/>
            </a:pPr>
            <a:endParaRPr lang="en-US" sz="1800" dirty="0" smtClean="0">
              <a:solidFill>
                <a:srgbClr val="000000"/>
              </a:solidFill>
              <a:latin typeface="Euphemia" pitchFamily="34" charset="0"/>
            </a:endParaRPr>
          </a:p>
          <a:p>
            <a:pPr marL="0" indent="0">
              <a:buNone/>
            </a:pPr>
            <a:endParaRPr lang="en-US" sz="1800" dirty="0">
              <a:solidFill>
                <a:srgbClr val="000000"/>
              </a:solidFill>
              <a:latin typeface="Euphemia" pitchFamily="34" charset="0"/>
            </a:endParaRPr>
          </a:p>
          <a:p>
            <a:pPr marL="0" indent="0">
              <a:buNone/>
            </a:pPr>
            <a:r>
              <a:rPr lang="en-US" sz="1800" dirty="0" smtClean="0">
                <a:solidFill>
                  <a:srgbClr val="000000"/>
                </a:solidFill>
                <a:latin typeface="Euphemia" pitchFamily="34" charset="0"/>
              </a:rPr>
              <a:t>No </a:t>
            </a:r>
            <a:r>
              <a:rPr lang="en-US" sz="1800" dirty="0">
                <a:solidFill>
                  <a:srgbClr val="000000"/>
                </a:solidFill>
                <a:latin typeface="Euphemia" pitchFamily="34" charset="0"/>
              </a:rPr>
              <a:t>one has ability to stop </a:t>
            </a:r>
            <a:r>
              <a:rPr lang="en-US" sz="1800" dirty="0" smtClean="0">
                <a:solidFill>
                  <a:srgbClr val="000000"/>
                </a:solidFill>
                <a:latin typeface="Euphemia" pitchFamily="34" charset="0"/>
              </a:rPr>
              <a:t>data</a:t>
            </a:r>
          </a:p>
          <a:p>
            <a:pPr marL="0" indent="0">
              <a:buNone/>
            </a:pPr>
            <a:r>
              <a:rPr lang="en-US" sz="1800" dirty="0" smtClean="0">
                <a:solidFill>
                  <a:srgbClr val="000000"/>
                </a:solidFill>
                <a:latin typeface="Euphemia" pitchFamily="34" charset="0"/>
              </a:rPr>
              <a:t>which </a:t>
            </a:r>
            <a:r>
              <a:rPr lang="en-US" sz="1800" dirty="0">
                <a:solidFill>
                  <a:srgbClr val="000000"/>
                </a:solidFill>
                <a:latin typeface="Euphemia" pitchFamily="34" charset="0"/>
              </a:rPr>
              <a:t>is generated across the </a:t>
            </a:r>
            <a:r>
              <a:rPr lang="en-US" sz="1800" dirty="0" smtClean="0">
                <a:solidFill>
                  <a:srgbClr val="000000"/>
                </a:solidFill>
                <a:latin typeface="Euphemia" pitchFamily="34" charset="0"/>
              </a:rPr>
              <a:t>globe</a:t>
            </a:r>
          </a:p>
          <a:p>
            <a:pPr marL="0" indent="0">
              <a:buNone/>
            </a:pPr>
            <a:r>
              <a:rPr lang="en-US" sz="1800" dirty="0" smtClean="0">
                <a:solidFill>
                  <a:srgbClr val="000000"/>
                </a:solidFill>
                <a:latin typeface="Euphemia" pitchFamily="34" charset="0"/>
              </a:rPr>
              <a:t>but </a:t>
            </a:r>
            <a:r>
              <a:rPr lang="en-US" sz="1800" dirty="0">
                <a:solidFill>
                  <a:srgbClr val="000000"/>
                </a:solidFill>
                <a:latin typeface="Euphemia" pitchFamily="34" charset="0"/>
              </a:rPr>
              <a:t>the main thing is how to handle </a:t>
            </a:r>
            <a:endParaRPr lang="en-US" sz="1800" dirty="0" smtClean="0">
              <a:solidFill>
                <a:srgbClr val="000000"/>
              </a:solidFill>
              <a:latin typeface="Euphemia" pitchFamily="34" charset="0"/>
            </a:endParaRPr>
          </a:p>
          <a:p>
            <a:pPr marL="0" indent="0">
              <a:buNone/>
            </a:pPr>
            <a:r>
              <a:rPr lang="en-US" sz="1800" dirty="0" smtClean="0">
                <a:solidFill>
                  <a:srgbClr val="000000"/>
                </a:solidFill>
                <a:latin typeface="Euphemia" pitchFamily="34" charset="0"/>
              </a:rPr>
              <a:t>this </a:t>
            </a:r>
            <a:r>
              <a:rPr lang="en-US" sz="1800" dirty="0">
                <a:solidFill>
                  <a:srgbClr val="000000"/>
                </a:solidFill>
                <a:latin typeface="Euphemia" pitchFamily="34" charset="0"/>
              </a:rPr>
              <a:t>data using traditional ways.</a:t>
            </a:r>
          </a:p>
          <a:p>
            <a:endParaRPr lang="en-US" dirty="0"/>
          </a:p>
        </p:txBody>
      </p:sp>
      <p:pic>
        <p:nvPicPr>
          <p:cNvPr id="4" name="Picture 3" descr="pic2.jpg"/>
          <p:cNvPicPr>
            <a:picLocks noGrp="1" noChangeAspect="1"/>
          </p:cNvPicPr>
          <p:nvPr/>
        </p:nvPicPr>
        <p:blipFill>
          <a:blip r:embed="rId3"/>
          <a:stretch>
            <a:fillRect/>
          </a:stretch>
        </p:blipFill>
        <p:spPr>
          <a:xfrm>
            <a:off x="6928337" y="2391507"/>
            <a:ext cx="4419601" cy="3387969"/>
          </a:xfrm>
          <a:prstGeom prst="rect">
            <a:avLst/>
          </a:prstGeom>
        </p:spPr>
      </p:pic>
      <p:pic>
        <p:nvPicPr>
          <p:cNvPr id="5" name="Picture 4" descr="hivebench.png"/>
          <p:cNvPicPr>
            <a:picLocks noChangeAspect="1"/>
          </p:cNvPicPr>
          <p:nvPr/>
        </p:nvPicPr>
        <p:blipFill>
          <a:blip r:embed="rId4"/>
          <a:stretch>
            <a:fillRect/>
          </a:stretch>
        </p:blipFill>
        <p:spPr>
          <a:xfrm>
            <a:off x="1561786" y="2391507"/>
            <a:ext cx="3701876" cy="1690687"/>
          </a:xfrm>
          <a:prstGeom prst="rect">
            <a:avLst/>
          </a:prstGeom>
        </p:spPr>
      </p:pic>
    </p:spTree>
    <p:extLst>
      <p:ext uri="{BB962C8B-B14F-4D97-AF65-F5344CB8AC3E}">
        <p14:creationId xmlns:p14="http://schemas.microsoft.com/office/powerpoint/2010/main" val="1700713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ext uri="{D42A27DB-BD31-4B8C-83A1-F6EECF244321}">
                <p14:modId xmlns:p14="http://schemas.microsoft.com/office/powerpoint/2010/main" val="2972325479"/>
              </p:ext>
            </p:extLst>
          </p:nvPr>
        </p:nvSpPr>
        <p:spPr/>
        <p:txBody>
          <a:bodyPr>
            <a:normAutofit/>
          </a:bodyPr>
          <a:lstStyle/>
          <a:p>
            <a:r>
              <a:rPr lang="en-US" sz="3600" b="1" dirty="0"/>
              <a:t>Categories Of 'Big Data'</a:t>
            </a:r>
            <a:br>
              <a:rPr lang="en-US" sz="3600" b="1" dirty="0"/>
            </a:br>
            <a:endParaRPr lang="en-US" sz="3600" dirty="0">
              <a:solidFill>
                <a:schemeClr val="tx1"/>
              </a:solidFill>
            </a:endParaRPr>
          </a:p>
        </p:txBody>
      </p:sp>
      <p:pic>
        <p:nvPicPr>
          <p:cNvPr id="5124" name="Picture 4" descr="Image result for unstructured da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0220" y="1793753"/>
            <a:ext cx="8050579" cy="236793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semi structured dat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9831" y="4161692"/>
            <a:ext cx="4091355" cy="1840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33003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ext uri="{D42A27DB-BD31-4B8C-83A1-F6EECF244321}">
                <p14:modId xmlns:p14="http://schemas.microsoft.com/office/powerpoint/2010/main" val="1633398581"/>
              </p:ext>
            </p:extLst>
          </p:nvPr>
        </p:nvSpPr>
        <p:spPr/>
        <p:txBody>
          <a:bodyPr/>
          <a:lstStyle/>
          <a:p>
            <a:r>
              <a:rPr lang="en-US" sz="4000" dirty="0">
                <a:solidFill>
                  <a:srgbClr val="514843"/>
                </a:solidFill>
                <a:latin typeface="Plantagenet Cherokee"/>
              </a:rPr>
              <a:t>What is Hadoop ? </a:t>
            </a:r>
            <a:endParaRPr lang="en-US" sz="4000" dirty="0">
              <a:solidFill>
                <a:schemeClr val="tx1"/>
              </a:solidFill>
            </a:endParaRPr>
          </a:p>
          <a:p>
            <a:endParaRPr lang="en-US" sz="4000" dirty="0">
              <a:solidFill>
                <a:schemeClr val="tx1"/>
              </a:solidFill>
            </a:endParaRPr>
          </a:p>
        </p:txBody>
      </p:sp>
      <p:sp>
        <p:nvSpPr>
          <p:cNvPr id="3" name="Content Placeholder 2"/>
          <p:cNvSpPr>
            <a:spLocks noGrp="1"/>
          </p:cNvSpPr>
          <p:nvPr>
            <p:ph idx="1"/>
            <p:extLst>
              <p:ext uri="{D42A27DB-BD31-4B8C-83A1-F6EECF244321}">
                <p14:modId xmlns:p14="http://schemas.microsoft.com/office/powerpoint/2010/main" val="2679416534"/>
              </p:ext>
            </p:extLst>
          </p:nvPr>
        </p:nvSpPr>
        <p:spPr/>
        <p:txBody>
          <a:bodyPr vert="horz" lIns="91440" tIns="45720" rIns="91440" bIns="45720" rtlCol="0" anchor="t">
            <a:normAutofit/>
          </a:bodyPr>
          <a:lstStyle/>
          <a:p>
            <a:r>
              <a:rPr lang="en-US" dirty="0">
                <a:solidFill>
                  <a:srgbClr val="6C6C6C"/>
                </a:solidFill>
                <a:latin typeface="Euphemia"/>
              </a:rPr>
              <a:t>Hadoop is an open source, Java-based programming framework that supports the processing and storage of extremely large data sets in a distributed computing environment. It is part of the </a:t>
            </a:r>
            <a:r>
              <a:rPr lang="en-US" u="sng" dirty="0">
                <a:solidFill>
                  <a:srgbClr val="59704F"/>
                </a:solidFill>
                <a:latin typeface="Euphemia"/>
                <a:hlinkClick r:id="rId3"/>
              </a:rPr>
              <a:t>Apache</a:t>
            </a:r>
            <a:r>
              <a:rPr lang="en-US" dirty="0">
                <a:solidFill>
                  <a:srgbClr val="6C6C6C"/>
                </a:solidFill>
                <a:latin typeface="Euphemia"/>
              </a:rPr>
              <a:t> project sponsored by the Apache Software Foundation.</a:t>
            </a:r>
            <a:endParaRPr lang="en-US" dirty="0"/>
          </a:p>
          <a:p>
            <a:endParaRPr lang="en-US" dirty="0">
              <a:solidFill>
                <a:srgbClr val="6C6C6C"/>
              </a:solidFill>
              <a:latin typeface="Euphemia"/>
            </a:endParaRPr>
          </a:p>
          <a:p>
            <a:pPr marL="0" indent="0">
              <a:buNone/>
            </a:pPr>
            <a:endParaRPr lang="en-US" dirty="0">
              <a:solidFill>
                <a:srgbClr val="6C6C6C"/>
              </a:solidFill>
              <a:latin typeface="Euphemia"/>
            </a:endParaRPr>
          </a:p>
          <a:p>
            <a:endParaRPr lang="en-US" dirty="0"/>
          </a:p>
        </p:txBody>
      </p:sp>
      <p:pic>
        <p:nvPicPr>
          <p:cNvPr id="1026" name="Picture 2" descr="Image result for hadoo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2091" y="4290646"/>
            <a:ext cx="4144351"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56321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ext uri="{D42A27DB-BD31-4B8C-83A1-F6EECF244321}">
                <p14:modId xmlns:p14="http://schemas.microsoft.com/office/powerpoint/2010/main" val="3351075102"/>
              </p:ext>
            </p:extLst>
          </p:nvPr>
        </p:nvSpPr>
        <p:spPr/>
        <p:txBody>
          <a:bodyPr>
            <a:normAutofit/>
          </a:bodyPr>
          <a:lstStyle/>
          <a:p>
            <a:r>
              <a:rPr lang="en-US" sz="3600" dirty="0">
                <a:solidFill>
                  <a:srgbClr val="514843"/>
                </a:solidFill>
                <a:latin typeface="Plantagenet Cherokee"/>
              </a:rPr>
              <a:t>Advantages of Hadoop</a:t>
            </a:r>
            <a:endParaRPr lang="en-US" sz="3600" dirty="0">
              <a:solidFill>
                <a:schemeClr val="tx1"/>
              </a:solidFill>
            </a:endParaRPr>
          </a:p>
        </p:txBody>
      </p:sp>
      <p:sp>
        <p:nvSpPr>
          <p:cNvPr id="3" name="Content Placeholder 2"/>
          <p:cNvSpPr>
            <a:spLocks noGrp="1"/>
          </p:cNvSpPr>
          <p:nvPr>
            <p:ph idx="1"/>
            <p:extLst>
              <p:ext uri="{D42A27DB-BD31-4B8C-83A1-F6EECF244321}">
                <p14:modId xmlns:p14="http://schemas.microsoft.com/office/powerpoint/2010/main" val="3963481104"/>
              </p:ext>
            </p:extLst>
          </p:nvPr>
        </p:nvSpPr>
        <p:spPr>
          <a:xfrm>
            <a:off x="1437417" y="2139461"/>
            <a:ext cx="10018713" cy="4319954"/>
          </a:xfrm>
        </p:spPr>
        <p:txBody>
          <a:bodyPr vert="horz" lIns="91440" tIns="45720" rIns="91440" bIns="45720" rtlCol="0" anchor="t">
            <a:noAutofit/>
          </a:bodyPr>
          <a:lstStyle/>
          <a:p>
            <a:r>
              <a:rPr lang="en-US" sz="1400" b="1" dirty="0">
                <a:solidFill>
                  <a:srgbClr val="333333"/>
                </a:solidFill>
                <a:latin typeface="Arial"/>
                <a:cs typeface="Arial"/>
              </a:rPr>
              <a:t>Ability to store and process huge amounts of any kind of </a:t>
            </a:r>
            <a:r>
              <a:rPr lang="en-US" sz="1400" b="1" dirty="0" smtClean="0">
                <a:solidFill>
                  <a:srgbClr val="333333"/>
                </a:solidFill>
                <a:latin typeface="Arial"/>
                <a:cs typeface="Arial"/>
              </a:rPr>
              <a:t>data.</a:t>
            </a:r>
            <a:r>
              <a:rPr lang="en-US" sz="1400" dirty="0">
                <a:solidFill>
                  <a:srgbClr val="333333"/>
                </a:solidFill>
                <a:latin typeface="Arial"/>
                <a:cs typeface="Arial"/>
              </a:rPr>
              <a:t> With data volumes and varieties constantly increasing, especially from social media and the Internet of Things (IoT), that's a key consideration.</a:t>
            </a:r>
            <a:r>
              <a:rPr lang="en-US" sz="1400" dirty="0"/>
              <a:t/>
            </a:r>
            <a:br>
              <a:rPr lang="en-US" sz="1400" dirty="0"/>
            </a:br>
            <a:r>
              <a:rPr lang="en-US" sz="1400" dirty="0">
                <a:solidFill>
                  <a:srgbClr val="333333"/>
                </a:solidFill>
                <a:latin typeface="Arial"/>
                <a:cs typeface="Arial"/>
              </a:rPr>
              <a:t> </a:t>
            </a:r>
            <a:endParaRPr lang="en-US" sz="1400" dirty="0"/>
          </a:p>
          <a:p>
            <a:r>
              <a:rPr lang="en-US" sz="1400" b="1" dirty="0">
                <a:solidFill>
                  <a:srgbClr val="333333"/>
                </a:solidFill>
                <a:latin typeface="Arial"/>
                <a:cs typeface="Arial"/>
              </a:rPr>
              <a:t>Computing power.</a:t>
            </a:r>
            <a:r>
              <a:rPr lang="en-US" sz="1400" dirty="0">
                <a:solidFill>
                  <a:srgbClr val="333333"/>
                </a:solidFill>
                <a:latin typeface="Arial"/>
                <a:cs typeface="Arial"/>
              </a:rPr>
              <a:t> Hadoop's distributed computing model processes big data fast. The more computing nodes you use, the more processing power you have.</a:t>
            </a:r>
            <a:endParaRPr sz="1400" dirty="0"/>
          </a:p>
          <a:p>
            <a:r>
              <a:rPr lang="en-US" sz="1400" b="1" dirty="0">
                <a:solidFill>
                  <a:srgbClr val="514843"/>
                </a:solidFill>
                <a:latin typeface="Arial"/>
                <a:cs typeface="Arial"/>
              </a:rPr>
              <a:t>Fault tolerance.</a:t>
            </a:r>
            <a:r>
              <a:rPr lang="en-US" sz="1400" dirty="0">
                <a:solidFill>
                  <a:srgbClr val="514843"/>
                </a:solidFill>
                <a:latin typeface="Arial"/>
                <a:cs typeface="Arial"/>
              </a:rPr>
              <a:t> Data and application processing are protected against hardware failure. If a node goes down, jobs are automatically redirected to other nodes to make sure the distributed computing does not fail. Multiple copies of all data are stored automatically.</a:t>
            </a:r>
            <a:endParaRPr sz="1400" dirty="0"/>
          </a:p>
          <a:p>
            <a:r>
              <a:rPr lang="en-US" sz="1400" b="1" dirty="0">
                <a:solidFill>
                  <a:srgbClr val="514843"/>
                </a:solidFill>
                <a:latin typeface="Arial"/>
                <a:cs typeface="Arial"/>
              </a:rPr>
              <a:t>Flexibility.</a:t>
            </a:r>
            <a:r>
              <a:rPr lang="en-US" sz="1400" dirty="0">
                <a:solidFill>
                  <a:srgbClr val="514843"/>
                </a:solidFill>
                <a:latin typeface="Arial"/>
                <a:cs typeface="Arial"/>
              </a:rPr>
              <a:t> Unlike traditional relational databases, you don’t have to preprocess data before storing it. You can store as much data as you want and decide how to use it later. That includes unstructured data like text, images and videos.</a:t>
            </a:r>
            <a:endParaRPr sz="1400" dirty="0"/>
          </a:p>
          <a:p>
            <a:r>
              <a:rPr lang="en-US" sz="1400" b="1" dirty="0">
                <a:solidFill>
                  <a:srgbClr val="514843"/>
                </a:solidFill>
                <a:latin typeface="Arial"/>
                <a:cs typeface="Arial"/>
              </a:rPr>
              <a:t>Low cost.</a:t>
            </a:r>
            <a:r>
              <a:rPr lang="en-US" sz="1400" dirty="0">
                <a:solidFill>
                  <a:srgbClr val="514843"/>
                </a:solidFill>
                <a:latin typeface="Arial"/>
                <a:cs typeface="Arial"/>
              </a:rPr>
              <a:t> The open-source framework is free and uses commodity hardware to store large quantities of data.</a:t>
            </a:r>
            <a:endParaRPr sz="1400" dirty="0"/>
          </a:p>
          <a:p>
            <a:r>
              <a:rPr lang="en-US" sz="1400" b="1" dirty="0">
                <a:solidFill>
                  <a:srgbClr val="514843"/>
                </a:solidFill>
                <a:latin typeface="Arial"/>
                <a:cs typeface="Arial"/>
              </a:rPr>
              <a:t>Scalability.</a:t>
            </a:r>
            <a:r>
              <a:rPr lang="en-US" sz="1400" dirty="0">
                <a:solidFill>
                  <a:srgbClr val="514843"/>
                </a:solidFill>
                <a:latin typeface="Arial"/>
                <a:cs typeface="Arial"/>
              </a:rPr>
              <a:t> You can easily grow your system to handle more data simply by adding nodes. Little administration is required.</a:t>
            </a:r>
            <a:endParaRPr sz="1400" dirty="0"/>
          </a:p>
          <a:p>
            <a:endParaRPr lang="en-US" sz="1400" dirty="0"/>
          </a:p>
        </p:txBody>
      </p:sp>
    </p:spTree>
    <p:extLst>
      <p:ext uri="{BB962C8B-B14F-4D97-AF65-F5344CB8AC3E}">
        <p14:creationId xmlns:p14="http://schemas.microsoft.com/office/powerpoint/2010/main" val="212876825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xmlns=""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Parallax</Template>
  <TotalTime>458</TotalTime>
  <Words>702</Words>
  <Application>Microsoft Office PowerPoint</Application>
  <PresentationFormat>Custom</PresentationFormat>
  <Paragraphs>135</Paragraphs>
  <Slides>27</Slides>
  <Notes>20</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Parallax</vt:lpstr>
      <vt:lpstr>ANALYSIS  ON H1B VISA PETITIONS USING HADOOP </vt:lpstr>
      <vt:lpstr>DATASETS</vt:lpstr>
      <vt:lpstr>Big Data &amp; It’s Problems</vt:lpstr>
      <vt:lpstr>Main Sources of Data:</vt:lpstr>
      <vt:lpstr>Characteristics of Big Data</vt:lpstr>
      <vt:lpstr>Data exchange for every "1" minute</vt:lpstr>
      <vt:lpstr>Categories Of 'Big Data' </vt:lpstr>
      <vt:lpstr>What is Hadoop ?  </vt:lpstr>
      <vt:lpstr>Advantages of Hadoop</vt:lpstr>
      <vt:lpstr>Introduction to HDFS</vt:lpstr>
      <vt:lpstr>Main components of Hadoop 2.X</vt:lpstr>
      <vt:lpstr>PowerPoint Presentation</vt:lpstr>
      <vt:lpstr>Rack Awareness</vt:lpstr>
      <vt:lpstr>Apache MapReduce  </vt:lpstr>
      <vt:lpstr>PowerPoint Presentation</vt:lpstr>
      <vt:lpstr>PowerPoint Presentation</vt:lpstr>
      <vt:lpstr>Apache Hive  </vt:lpstr>
      <vt:lpstr>PowerPoint Presentation</vt:lpstr>
      <vt:lpstr>Apache pig</vt:lpstr>
      <vt:lpstr>PowerPoint Presentation</vt:lpstr>
      <vt:lpstr>Components of Hadoop</vt:lpstr>
      <vt:lpstr>Description of project (H1B – Case Study)</vt:lpstr>
      <vt:lpstr>The columns in the dataset includes   </vt:lpstr>
      <vt:lpstr>Project Analysis</vt:lpstr>
      <vt:lpstr>conclusion</vt:lpstr>
      <vt:lpstr>References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dc:creator>
  <cp:lastModifiedBy>user</cp:lastModifiedBy>
  <cp:revision>69</cp:revision>
  <dcterms:created xsi:type="dcterms:W3CDTF">2014-09-12T02:14:24Z</dcterms:created>
  <dcterms:modified xsi:type="dcterms:W3CDTF">2017-07-14T05:52:14Z</dcterms:modified>
</cp:coreProperties>
</file>